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 id="2147483724" r:id="rId5"/>
    <p:sldMasterId id="2147483736" r:id="rId6"/>
    <p:sldMasterId id="2147483751" r:id="rId7"/>
  </p:sldMasterIdLst>
  <p:sldIdLst>
    <p:sldId id="268" r:id="rId8"/>
    <p:sldId id="275" r:id="rId9"/>
    <p:sldId id="267" r:id="rId10"/>
    <p:sldId id="264" r:id="rId11"/>
    <p:sldId id="272" r:id="rId12"/>
    <p:sldId id="266" r:id="rId13"/>
    <p:sldId id="260" r:id="rId14"/>
    <p:sldId id="257" r:id="rId15"/>
    <p:sldId id="261" r:id="rId16"/>
    <p:sldId id="262" r:id="rId17"/>
    <p:sldId id="270" r:id="rId18"/>
    <p:sldId id="258" r:id="rId19"/>
    <p:sldId id="259" r:id="rId20"/>
    <p:sldId id="269" r:id="rId21"/>
    <p:sldId id="263" r:id="rId22"/>
    <p:sldId id="276"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Klock" initials="AK" lastIdx="7" clrIdx="0">
    <p:extLst>
      <p:ext uri="{19B8F6BF-5375-455C-9EA6-DF929625EA0E}">
        <p15:presenceInfo xmlns:p15="http://schemas.microsoft.com/office/powerpoint/2012/main" userId="S-1-5-21-545160769-353914042-60295696-2889" providerId="AD"/>
      </p:ext>
    </p:extLst>
  </p:cmAuthor>
  <p:cmAuthor id="2" name="Clugston, Jay" initials="CJ" lastIdx="5" clrIdx="1">
    <p:extLst>
      <p:ext uri="{19B8F6BF-5375-455C-9EA6-DF929625EA0E}">
        <p15:presenceInfo xmlns:p15="http://schemas.microsoft.com/office/powerpoint/2012/main" userId="S-1-5-21-1308237860-4193317556-336787646-78468" providerId="AD"/>
      </p:ext>
    </p:extLst>
  </p:cmAuthor>
  <p:cmAuthor id="3" name="Nathan Arambula" initials="NA" lastIdx="2" clrIdx="2">
    <p:extLst>
      <p:ext uri="{19B8F6BF-5375-455C-9EA6-DF929625EA0E}">
        <p15:presenceInfo xmlns:p15="http://schemas.microsoft.com/office/powerpoint/2012/main" userId="c2756a17e39ab6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4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94671"/>
  </p:normalViewPr>
  <p:slideViewPr>
    <p:cSldViewPr snapToGrid="0">
      <p:cViewPr varScale="1">
        <p:scale>
          <a:sx n="88" d="100"/>
          <a:sy n="88" d="100"/>
        </p:scale>
        <p:origin x="120"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09-21T11:41:11.809" idx="1">
    <p:pos x="10" y="10"/>
    <p:text>CHAIN OF COMMAND
It is the responsibility and final decision of the athletic trainer to suspend outdoor activity and remove student-athletes from unsafe areas. 
If the athletic trainer is not present, the athletic director will assume responsibility.
If neither athletic trainer nor athletic director is present, a coach or an assistant coach of that particular sport will assume responsibility.
A coach or assistant coach has NO authority to make any decisions regarding suspension of activity while an athletic trainer is present. They are to assume responsibility for removing student-athletes from unsafe areas. 
</p:text>
    <p:extLst>
      <p:ext uri="{C676402C-5697-4E1C-873F-D02D1690AC5C}">
        <p15:threadingInfo xmlns:p15="http://schemas.microsoft.com/office/powerpoint/2012/main" timeZoneBias="240"/>
      </p:ext>
    </p:extLst>
  </p:cm>
  <p:cm authorId="3" dt="2023-09-21T11:41:54.292" idx="2">
    <p:pos x="10" y="106"/>
    <p:text>My policy is different regarding chain of command than this. Do we want to change it or leave it.</p:text>
    <p:extLst>
      <p:ext uri="{C676402C-5697-4E1C-873F-D02D1690AC5C}">
        <p15:threadingInfo xmlns:p15="http://schemas.microsoft.com/office/powerpoint/2012/main" timeZoneBias="240">
          <p15:parentCm authorId="3" idx="1"/>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ABD5F2-E3FE-423A-867E-8448B40A402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2446327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BD5F2-E3FE-423A-867E-8448B40A402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2987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BD5F2-E3FE-423A-867E-8448B40A402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1900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xfrm>
            <a:off x="609600" y="6243638"/>
            <a:ext cx="2844800" cy="457200"/>
          </a:xfrm>
          <a:prstGeom prst="rect">
            <a:avLst/>
          </a:prstGeom>
        </p:spPr>
        <p:txBody>
          <a:bodyPr/>
          <a:lstStyle>
            <a:lvl1pPr eaLnBrk="1" hangingPunct="1">
              <a:defRPr/>
            </a:lvl1pPr>
          </a:lstStyle>
          <a:p>
            <a:fld id="{73ABD5F2-E3FE-423A-867E-8448B40A4026}" type="datetimeFigureOut">
              <a:rPr lang="en-US" smtClean="0"/>
              <a:t>11/16/2023</a:t>
            </a:fld>
            <a:endParaRPr lang="en-US"/>
          </a:p>
        </p:txBody>
      </p:sp>
      <p:sp>
        <p:nvSpPr>
          <p:cNvPr id="6" name="Rectangle 44"/>
          <p:cNvSpPr>
            <a:spLocks noGrp="1" noChangeArrowheads="1"/>
          </p:cNvSpPr>
          <p:nvPr>
            <p:ph type="ftr" sz="quarter" idx="11"/>
          </p:nvPr>
        </p:nvSpPr>
        <p:spPr>
          <a:xfrm>
            <a:off x="4165600" y="6248400"/>
            <a:ext cx="3860800" cy="457200"/>
          </a:xfrm>
          <a:prstGeom prst="rect">
            <a:avLst/>
          </a:prstGeom>
        </p:spPr>
        <p:txBody>
          <a:bodyPr/>
          <a:lstStyle>
            <a:lvl1pPr eaLnBrk="1" hangingPunct="1">
              <a:defRPr/>
            </a:lvl1pPr>
          </a:lstStyle>
          <a:p>
            <a:endParaRPr lang="en-US"/>
          </a:p>
        </p:txBody>
      </p:sp>
      <p:sp>
        <p:nvSpPr>
          <p:cNvPr id="7" name="Rectangle 45"/>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A209470-C751-4C4E-B793-2F6C78D53659}" type="slidenum">
              <a:rPr lang="en-US" smtClean="0"/>
              <a:t>‹#›</a:t>
            </a:fld>
            <a:endParaRPr lang="en-US"/>
          </a:p>
        </p:txBody>
      </p:sp>
    </p:spTree>
    <p:extLst>
      <p:ext uri="{BB962C8B-B14F-4D97-AF65-F5344CB8AC3E}">
        <p14:creationId xmlns:p14="http://schemas.microsoft.com/office/powerpoint/2010/main" val="103007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15232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54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27532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172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519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32996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3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ABD5F2-E3FE-423A-867E-8448B40A402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9470-C751-4C4E-B793-2F6C78D53659}" type="slidenum">
              <a:rPr lang="en-US" smtClean="0"/>
              <a:t>‹#›</a:t>
            </a:fld>
            <a:endParaRPr lang="en-US"/>
          </a:p>
        </p:txBody>
      </p:sp>
      <p:cxnSp>
        <p:nvCxnSpPr>
          <p:cNvPr id="8" name="Straight Connector 7"/>
          <p:cNvCxnSpPr/>
          <p:nvPr/>
        </p:nvCxnSpPr>
        <p:spPr>
          <a:xfrm>
            <a:off x="13512800" y="838200"/>
            <a:ext cx="12192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821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5594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4359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014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559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xfrm>
            <a:off x="609600" y="6243638"/>
            <a:ext cx="2844800" cy="457200"/>
          </a:xfrm>
          <a:prstGeom prst="rect">
            <a:avLst/>
          </a:prstGeom>
        </p:spPr>
        <p:txBody>
          <a:bodyPr/>
          <a:lstStyle>
            <a:lvl1pPr eaLnBrk="1" hangingPunct="1">
              <a:defRPr/>
            </a:lvl1pPr>
          </a:lstStyle>
          <a:p>
            <a:pPr fontAlgn="base">
              <a:spcBef>
                <a:spcPct val="0"/>
              </a:spcBef>
              <a:spcAft>
                <a:spcPct val="0"/>
              </a:spcAft>
              <a:defRPr/>
            </a:pPr>
            <a:endParaRPr lang="en-US" dirty="0">
              <a:solidFill>
                <a:prstClr val="black"/>
              </a:solidFill>
              <a:latin typeface="Verdana" panose="020B0604030504040204" pitchFamily="34" charset="0"/>
            </a:endParaRPr>
          </a:p>
        </p:txBody>
      </p:sp>
      <p:sp>
        <p:nvSpPr>
          <p:cNvPr id="6" name="Rectangle 44"/>
          <p:cNvSpPr>
            <a:spLocks noGrp="1" noChangeArrowheads="1"/>
          </p:cNvSpPr>
          <p:nvPr>
            <p:ph type="ftr" sz="quarter" idx="11"/>
          </p:nvPr>
        </p:nvSpPr>
        <p:spPr>
          <a:xfrm>
            <a:off x="4165600" y="6248400"/>
            <a:ext cx="3860800" cy="457200"/>
          </a:xfrm>
          <a:prstGeom prst="rect">
            <a:avLst/>
          </a:prstGeom>
        </p:spPr>
        <p:txBody>
          <a:bodyPr/>
          <a:lstStyle>
            <a:lvl1pPr eaLnBrk="1" hangingPunct="1">
              <a:defRPr/>
            </a:lvl1pPr>
          </a:lstStyle>
          <a:p>
            <a:pPr fontAlgn="base">
              <a:spcBef>
                <a:spcPct val="0"/>
              </a:spcBef>
              <a:spcAft>
                <a:spcPct val="0"/>
              </a:spcAft>
              <a:defRPr/>
            </a:pPr>
            <a:endParaRPr lang="en-US" dirty="0">
              <a:solidFill>
                <a:prstClr val="black"/>
              </a:solidFill>
              <a:latin typeface="Verdana" panose="020B0604030504040204" pitchFamily="34" charset="0"/>
            </a:endParaRPr>
          </a:p>
        </p:txBody>
      </p:sp>
      <p:sp>
        <p:nvSpPr>
          <p:cNvPr id="7" name="Rectangle 45"/>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F02DFA3-3DA8-407B-8FC9-8E4472273735}" type="slidenum">
              <a:rPr lang="en-US" altLang="en-US">
                <a:solidFill>
                  <a:prstClr val="black"/>
                </a:solidFill>
                <a:latin typeface="Verdana" panose="020B0604030504040204" pitchFamily="34" charset="0"/>
              </a:rPr>
              <a:pPr fontAlgn="base">
                <a:spcBef>
                  <a:spcPct val="0"/>
                </a:spcBef>
                <a:spcAft>
                  <a:spcPct val="0"/>
                </a:spcAft>
                <a:defRPr/>
              </a:pPr>
              <a:t>‹#›</a:t>
            </a:fld>
            <a:endParaRPr lang="en-US" altLang="en-US" dirty="0">
              <a:solidFill>
                <a:prstClr val="black"/>
              </a:solidFill>
              <a:latin typeface="Verdana" panose="020B0604030504040204" pitchFamily="34" charset="0"/>
            </a:endParaRPr>
          </a:p>
        </p:txBody>
      </p:sp>
    </p:spTree>
    <p:extLst>
      <p:ext uri="{BB962C8B-B14F-4D97-AF65-F5344CB8AC3E}">
        <p14:creationId xmlns:p14="http://schemas.microsoft.com/office/powerpoint/2010/main" val="2118580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10535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00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6120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521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065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ABD5F2-E3FE-423A-867E-8448B40A4026}"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1713782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97048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571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13604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37729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5109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966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xfrm>
            <a:off x="609600" y="6243638"/>
            <a:ext cx="2844800" cy="457200"/>
          </a:xfrm>
          <a:prstGeom prst="rect">
            <a:avLst/>
          </a:prstGeom>
        </p:spPr>
        <p:txBody>
          <a:bodyPr/>
          <a:lstStyle>
            <a:lvl1pPr eaLnBrk="1" hangingPunct="1">
              <a:defRPr/>
            </a:lvl1pPr>
          </a:lstStyle>
          <a:p>
            <a:pPr fontAlgn="base">
              <a:spcBef>
                <a:spcPct val="0"/>
              </a:spcBef>
              <a:spcAft>
                <a:spcPct val="0"/>
              </a:spcAft>
              <a:defRPr/>
            </a:pPr>
            <a:endParaRPr lang="en-US">
              <a:solidFill>
                <a:prstClr val="black"/>
              </a:solidFill>
              <a:latin typeface="Verdana" panose="020B0604030504040204" pitchFamily="34" charset="0"/>
            </a:endParaRPr>
          </a:p>
        </p:txBody>
      </p:sp>
      <p:sp>
        <p:nvSpPr>
          <p:cNvPr id="6" name="Rectangle 44"/>
          <p:cNvSpPr>
            <a:spLocks noGrp="1" noChangeArrowheads="1"/>
          </p:cNvSpPr>
          <p:nvPr>
            <p:ph type="ftr" sz="quarter" idx="11"/>
          </p:nvPr>
        </p:nvSpPr>
        <p:spPr>
          <a:xfrm>
            <a:off x="4165600" y="6248400"/>
            <a:ext cx="3860800" cy="457200"/>
          </a:xfrm>
          <a:prstGeom prst="rect">
            <a:avLst/>
          </a:prstGeom>
        </p:spPr>
        <p:txBody>
          <a:bodyPr/>
          <a:lstStyle>
            <a:lvl1pPr eaLnBrk="1" hangingPunct="1">
              <a:defRPr/>
            </a:lvl1pPr>
          </a:lstStyle>
          <a:p>
            <a:pPr fontAlgn="base">
              <a:spcBef>
                <a:spcPct val="0"/>
              </a:spcBef>
              <a:spcAft>
                <a:spcPct val="0"/>
              </a:spcAft>
              <a:defRPr/>
            </a:pPr>
            <a:endParaRPr lang="en-US">
              <a:solidFill>
                <a:prstClr val="black"/>
              </a:solidFill>
              <a:latin typeface="Verdana" panose="020B0604030504040204" pitchFamily="34" charset="0"/>
            </a:endParaRPr>
          </a:p>
        </p:txBody>
      </p:sp>
      <p:sp>
        <p:nvSpPr>
          <p:cNvPr id="7" name="Rectangle 45"/>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F02DFA3-3DA8-407B-8FC9-8E4472273735}" type="slidenum">
              <a:rPr lang="en-US" altLang="en-US">
                <a:solidFill>
                  <a:prstClr val="black"/>
                </a:solidFill>
                <a:latin typeface="Verdana" panose="020B0604030504040204" pitchFamily="34" charset="0"/>
              </a:rPr>
              <a:pPr fontAlgn="base">
                <a:spcBef>
                  <a:spcPct val="0"/>
                </a:spcBef>
                <a:spcAft>
                  <a:spcPct val="0"/>
                </a:spcAft>
                <a:defRPr/>
              </a:pPr>
              <a:t>‹#›</a:t>
            </a:fld>
            <a:endParaRPr lang="en-US" altLang="en-US" dirty="0">
              <a:solidFill>
                <a:prstClr val="black"/>
              </a:solidFill>
              <a:latin typeface="Verdana" panose="020B0604030504040204" pitchFamily="34" charset="0"/>
            </a:endParaRPr>
          </a:p>
        </p:txBody>
      </p:sp>
    </p:spTree>
    <p:extLst>
      <p:ext uri="{BB962C8B-B14F-4D97-AF65-F5344CB8AC3E}">
        <p14:creationId xmlns:p14="http://schemas.microsoft.com/office/powerpoint/2010/main" val="1913925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90826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8654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0112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ABD5F2-E3FE-423A-867E-8448B40A402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8007648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9384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666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597354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62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45236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629285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93565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4363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xfrm>
            <a:off x="609600" y="6243638"/>
            <a:ext cx="2844800" cy="457200"/>
          </a:xfrm>
          <a:prstGeom prst="rect">
            <a:avLst/>
          </a:prstGeom>
        </p:spPr>
        <p:txBody>
          <a:bodyPr/>
          <a:lstStyle>
            <a:lvl1pPr eaLnBrk="1" hangingPunct="1">
              <a:defRPr/>
            </a:lvl1pPr>
          </a:lstStyle>
          <a:p>
            <a:pPr fontAlgn="base">
              <a:spcBef>
                <a:spcPct val="0"/>
              </a:spcBef>
              <a:spcAft>
                <a:spcPct val="0"/>
              </a:spcAft>
              <a:defRPr/>
            </a:pPr>
            <a:endParaRPr lang="en-US">
              <a:solidFill>
                <a:prstClr val="black"/>
              </a:solidFill>
              <a:latin typeface="Verdana" panose="020B0604030504040204" pitchFamily="34" charset="0"/>
            </a:endParaRPr>
          </a:p>
        </p:txBody>
      </p:sp>
      <p:sp>
        <p:nvSpPr>
          <p:cNvPr id="6" name="Rectangle 44"/>
          <p:cNvSpPr>
            <a:spLocks noGrp="1" noChangeArrowheads="1"/>
          </p:cNvSpPr>
          <p:nvPr>
            <p:ph type="ftr" sz="quarter" idx="11"/>
          </p:nvPr>
        </p:nvSpPr>
        <p:spPr>
          <a:xfrm>
            <a:off x="4165600" y="6248400"/>
            <a:ext cx="3860800" cy="457200"/>
          </a:xfrm>
          <a:prstGeom prst="rect">
            <a:avLst/>
          </a:prstGeom>
        </p:spPr>
        <p:txBody>
          <a:bodyPr/>
          <a:lstStyle>
            <a:lvl1pPr eaLnBrk="1" hangingPunct="1">
              <a:defRPr/>
            </a:lvl1pPr>
          </a:lstStyle>
          <a:p>
            <a:pPr fontAlgn="base">
              <a:spcBef>
                <a:spcPct val="0"/>
              </a:spcBef>
              <a:spcAft>
                <a:spcPct val="0"/>
              </a:spcAft>
              <a:defRPr/>
            </a:pPr>
            <a:endParaRPr lang="en-US">
              <a:solidFill>
                <a:prstClr val="black"/>
              </a:solidFill>
              <a:latin typeface="Verdana" panose="020B0604030504040204" pitchFamily="34" charset="0"/>
            </a:endParaRPr>
          </a:p>
        </p:txBody>
      </p:sp>
      <p:sp>
        <p:nvSpPr>
          <p:cNvPr id="7" name="Rectangle 45"/>
          <p:cNvSpPr>
            <a:spLocks noGrp="1" noChangeArrowheads="1"/>
          </p:cNvSpPr>
          <p:nvPr>
            <p:ph type="sldNum" sz="quarter" idx="12"/>
          </p:nvPr>
        </p:nvSpPr>
        <p:spPr>
          <a:xfrm>
            <a:off x="8737600" y="6243638"/>
            <a:ext cx="2844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9F02DFA3-3DA8-407B-8FC9-8E4472273735}" type="slidenum">
              <a:rPr lang="en-US" altLang="en-US">
                <a:solidFill>
                  <a:prstClr val="black"/>
                </a:solidFill>
                <a:latin typeface="Verdana" panose="020B0604030504040204" pitchFamily="34" charset="0"/>
              </a:rPr>
              <a:pPr fontAlgn="base">
                <a:spcBef>
                  <a:spcPct val="0"/>
                </a:spcBef>
                <a:spcAft>
                  <a:spcPct val="0"/>
                </a:spcAft>
                <a:defRPr/>
              </a:pPr>
              <a:t>‹#›</a:t>
            </a:fld>
            <a:endParaRPr lang="en-US" altLang="en-US" dirty="0">
              <a:solidFill>
                <a:prstClr val="black"/>
              </a:solidFill>
              <a:latin typeface="Verdana" panose="020B0604030504040204" pitchFamily="34" charset="0"/>
            </a:endParaRPr>
          </a:p>
        </p:txBody>
      </p:sp>
    </p:spTree>
    <p:extLst>
      <p:ext uri="{BB962C8B-B14F-4D97-AF65-F5344CB8AC3E}">
        <p14:creationId xmlns:p14="http://schemas.microsoft.com/office/powerpoint/2010/main" val="359524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6270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ABD5F2-E3FE-423A-867E-8448B40A4026}"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1852372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8154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3586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357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847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9468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9441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922595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9838632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973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05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ABD5F2-E3FE-423A-867E-8448B40A4026}"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3599820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634120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8878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57032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1741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06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313802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278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71784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92316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92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ABD5F2-E3FE-423A-867E-8448B40A4026}"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554373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2236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3"/>
          <p:cNvSpPr>
            <a:spLocks noGrp="1" noChangeArrowheads="1"/>
          </p:cNvSpPr>
          <p:nvPr>
            <p:ph type="dt" sz="half" idx="10"/>
          </p:nvPr>
        </p:nvSpPr>
        <p:spPr>
          <a:xfrm>
            <a:off x="609600" y="6243638"/>
            <a:ext cx="2844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Rectangle 44"/>
          <p:cNvSpPr>
            <a:spLocks noGrp="1" noChangeArrowheads="1"/>
          </p:cNvSpPr>
          <p:nvPr>
            <p:ph type="ftr" sz="quarter" idx="11"/>
          </p:nvPr>
        </p:nvSpPr>
        <p:spPr>
          <a:xfrm>
            <a:off x="4165600" y="6248400"/>
            <a:ext cx="3860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8" name="Rectangle 45"/>
          <p:cNvSpPr>
            <a:spLocks noGrp="1" noChangeArrowheads="1"/>
          </p:cNvSpPr>
          <p:nvPr>
            <p:ph type="sldNum" sz="quarter" idx="12"/>
          </p:nvPr>
        </p:nvSpPr>
        <p:spPr>
          <a:xfrm>
            <a:off x="8737600" y="6243638"/>
            <a:ext cx="2844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092893FC-B08A-445F-B617-73D68D8BAC12}" type="slidenum">
              <a:rPr lang="en-US"/>
              <a:pPr>
                <a:defRPr/>
              </a:pPr>
              <a:t>‹#›</a:t>
            </a:fld>
            <a:endParaRPr lang="en-US" dirty="0"/>
          </a:p>
        </p:txBody>
      </p:sp>
    </p:spTree>
    <p:extLst>
      <p:ext uri="{BB962C8B-B14F-4D97-AF65-F5344CB8AC3E}">
        <p14:creationId xmlns:p14="http://schemas.microsoft.com/office/powerpoint/2010/main" val="213748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xfrm>
            <a:off x="609600" y="6243638"/>
            <a:ext cx="2844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Rectangle 44"/>
          <p:cNvSpPr>
            <a:spLocks noGrp="1" noChangeArrowheads="1"/>
          </p:cNvSpPr>
          <p:nvPr>
            <p:ph type="ftr" sz="quarter" idx="11"/>
          </p:nvPr>
        </p:nvSpPr>
        <p:spPr>
          <a:xfrm>
            <a:off x="4165600" y="6248400"/>
            <a:ext cx="3860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Rectangle 45"/>
          <p:cNvSpPr>
            <a:spLocks noGrp="1" noChangeArrowheads="1"/>
          </p:cNvSpPr>
          <p:nvPr>
            <p:ph type="sldNum" sz="quarter" idx="12"/>
          </p:nvPr>
        </p:nvSpPr>
        <p:spPr>
          <a:xfrm>
            <a:off x="8737600" y="6243638"/>
            <a:ext cx="2844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E61B2152-A627-45FD-AF64-897296A45A57}" type="slidenum">
              <a:rPr lang="en-US"/>
              <a:pPr>
                <a:defRPr/>
              </a:pPr>
              <a:t>‹#›</a:t>
            </a:fld>
            <a:endParaRPr lang="en-US" dirty="0"/>
          </a:p>
        </p:txBody>
      </p:sp>
    </p:spTree>
    <p:extLst>
      <p:ext uri="{BB962C8B-B14F-4D97-AF65-F5344CB8AC3E}">
        <p14:creationId xmlns:p14="http://schemas.microsoft.com/office/powerpoint/2010/main" val="17056000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a:prstGeom prst="rect">
            <a:avLst/>
          </a:prstGeom>
        </p:spPr>
        <p:txBody>
          <a:bodyPr/>
          <a:lstStyle/>
          <a:p>
            <a:pPr lvl="0"/>
            <a:r>
              <a:rPr lang="en-US" noProof="0"/>
              <a:t>Click icon to add online image</a:t>
            </a:r>
            <a:endParaRPr lang="en-US" noProof="0" dirty="0"/>
          </a:p>
        </p:txBody>
      </p:sp>
      <p:sp>
        <p:nvSpPr>
          <p:cNvPr id="5" name="Rectangle 43"/>
          <p:cNvSpPr>
            <a:spLocks noGrp="1" noChangeArrowheads="1"/>
          </p:cNvSpPr>
          <p:nvPr>
            <p:ph type="dt" sz="half" idx="10"/>
          </p:nvPr>
        </p:nvSpPr>
        <p:spPr>
          <a:xfrm>
            <a:off x="609600" y="6243638"/>
            <a:ext cx="2844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Rectangle 44"/>
          <p:cNvSpPr>
            <a:spLocks noGrp="1" noChangeArrowheads="1"/>
          </p:cNvSpPr>
          <p:nvPr>
            <p:ph type="ftr" sz="quarter" idx="11"/>
          </p:nvPr>
        </p:nvSpPr>
        <p:spPr>
          <a:xfrm>
            <a:off x="4165600" y="6248400"/>
            <a:ext cx="3860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Rectangle 45"/>
          <p:cNvSpPr>
            <a:spLocks noGrp="1" noChangeArrowheads="1"/>
          </p:cNvSpPr>
          <p:nvPr>
            <p:ph type="sldNum" sz="quarter" idx="12"/>
          </p:nvPr>
        </p:nvSpPr>
        <p:spPr>
          <a:xfrm>
            <a:off x="8737600" y="6243638"/>
            <a:ext cx="2844800" cy="457200"/>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9146C85C-461C-4CB0-B5C5-20F6662249C4}" type="slidenum">
              <a:rPr lang="en-US"/>
              <a:pPr>
                <a:defRPr/>
              </a:pPr>
              <a:t>‹#›</a:t>
            </a:fld>
            <a:endParaRPr lang="en-US" dirty="0"/>
          </a:p>
        </p:txBody>
      </p:sp>
    </p:spTree>
    <p:extLst>
      <p:ext uri="{BB962C8B-B14F-4D97-AF65-F5344CB8AC3E}">
        <p14:creationId xmlns:p14="http://schemas.microsoft.com/office/powerpoint/2010/main" val="4573175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23959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14859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29417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475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5023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2295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ABD5F2-E3FE-423A-867E-8448B40A402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21018456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9330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79178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947471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3608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857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ABD5F2-E3FE-423A-867E-8448B40A4026}"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09470-C751-4C4E-B793-2F6C78D53659}" type="slidenum">
              <a:rPr lang="en-US" smtClean="0"/>
              <a:t>‹#›</a:t>
            </a:fld>
            <a:endParaRPr lang="en-US"/>
          </a:p>
        </p:txBody>
      </p:sp>
    </p:spTree>
    <p:extLst>
      <p:ext uri="{BB962C8B-B14F-4D97-AF65-F5344CB8AC3E}">
        <p14:creationId xmlns:p14="http://schemas.microsoft.com/office/powerpoint/2010/main" val="103333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6" Type="http://schemas.openxmlformats.org/officeDocument/2006/relationships/image" Target="../media/image2.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theme" Target="../theme/theme6.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e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BD5F2-E3FE-423A-867E-8448B40A4026}" type="datetimeFigureOut">
              <a:rPr lang="en-US" smtClean="0"/>
              <a:t>11/16/2023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09470-C751-4C4E-B793-2F6C78D53659}" type="slidenum">
              <a:rPr lang="en-US" smtClean="0"/>
              <a:t>‹#›</a:t>
            </a:fld>
            <a:endParaRPr lang="en-US"/>
          </a:p>
        </p:txBody>
      </p:sp>
    </p:spTree>
    <p:extLst>
      <p:ext uri="{BB962C8B-B14F-4D97-AF65-F5344CB8AC3E}">
        <p14:creationId xmlns:p14="http://schemas.microsoft.com/office/powerpoint/2010/main" val="9797919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jpickett\Desktop\Victory Program\Victory Design\VP-PPT Master Slid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8743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jpickett\Desktop\Victory Program\Victory Design\VP-PPT Master Slid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66910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jpickett\Desktop\Victory Program\Victory Design\VP-PPT Master Slid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751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C:\Users\jpickett\Desktop\Victory Program\Victory Design\VP-PPT Master Slid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72524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C:\Users\jpickett\Desktop\Victory Program\Victory Design\VP-PPT Master Slid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37448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C:\Users\jpickett\Desktop\Victory Program\Victory Design\VP-PPT Master Slide.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3495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jacc.org/doi/10.1016/j.jacc.2016.03.527?articleid=2513587&amp;#tab1" TargetMode="External"/><Relationship Id="rId13" Type="http://schemas.openxmlformats.org/officeDocument/2006/relationships/hyperlink" Target="https://www.ncaa.org/sports/2014/4/9/lightning-safety.aspx" TargetMode="External"/><Relationship Id="rId3" Type="http://schemas.openxmlformats.org/officeDocument/2006/relationships/hyperlink" Target="https://ncaaorg.s3.amazonaws.com/ssi/mental/SSI_MentalHealthBestPractices.pdf" TargetMode="External"/><Relationship Id="rId7" Type="http://schemas.openxmlformats.org/officeDocument/2006/relationships/hyperlink" Target="https://www.ncaa.org/sports/2017/1/13/inclement-hazardous-weather.aspx" TargetMode="External"/><Relationship Id="rId12" Type="http://schemas.openxmlformats.org/officeDocument/2006/relationships/hyperlink" Target="https://ncaaorg.s3.amazonaws.com/ssi/other/SSI_NCAASickleCellTraitforSA.pdf" TargetMode="External"/><Relationship Id="rId2" Type="http://schemas.openxmlformats.org/officeDocument/2006/relationships/hyperlink" Target="https://www.ncaa.org/sports/2016/8/4/mental-health-educational-resources.aspx" TargetMode="External"/><Relationship Id="rId1" Type="http://schemas.openxmlformats.org/officeDocument/2006/relationships/slideLayout" Target="../slideLayouts/slideLayout4.xml"/><Relationship Id="rId6" Type="http://schemas.openxmlformats.org/officeDocument/2006/relationships/hyperlink" Target="https://s3.amazonaws.com/ncaa.org/documents/2021/1/18/2018SSI_Mental_Health_Interdisciplinary_Planner_20180601.pdf" TargetMode="External"/><Relationship Id="rId11" Type="http://schemas.openxmlformats.org/officeDocument/2006/relationships/hyperlink" Target="https://ncaaorg.s3.amazonaws.com/ssi/other/SSI_NCAASickleCellTraitforCoaches.pdf" TargetMode="External"/><Relationship Id="rId5" Type="http://schemas.openxmlformats.org/officeDocument/2006/relationships/hyperlink" Target="https://s3.amazonaws.com/ncaa.org/documents/2021/1/18/2018SSI_Mental_Health_Best_Practice_1_Checklist_20180601_pdf2018SSI_Sample_Mental_Health_Procedures_20180601.pdf" TargetMode="External"/><Relationship Id="rId10" Type="http://schemas.openxmlformats.org/officeDocument/2006/relationships/hyperlink" Target="https://www.ncaa.org/sports/2013/12/18/acsm-and-ncaa-joint-statement-sickle-cell-trait-and-exercise.aspx" TargetMode="External"/><Relationship Id="rId4" Type="http://schemas.openxmlformats.org/officeDocument/2006/relationships/hyperlink" Target="https://s3.amazonaws.com/ncaa.org/documents/2021/1/18/2018SSI_Mental_Health_Best_Practice_1_Checklist_20180606.pdf" TargetMode="External"/><Relationship Id="rId9" Type="http://schemas.openxmlformats.org/officeDocument/2006/relationships/hyperlink" Target="https://ncaaorg.s3.amazonaws.com/ssi/cardiac/SSI_CardioCareCheck.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85A2B5-B92A-4716-8448-480D235F39E8}"/>
              </a:ext>
            </a:extLst>
          </p:cNvPr>
          <p:cNvSpPr>
            <a:spLocks noGrp="1"/>
          </p:cNvSpPr>
          <p:nvPr>
            <p:ph type="subTitle" idx="1"/>
          </p:nvPr>
        </p:nvSpPr>
        <p:spPr>
          <a:xfrm>
            <a:off x="1828800" y="5663122"/>
            <a:ext cx="8534400" cy="722851"/>
          </a:xfrm>
        </p:spPr>
        <p:txBody>
          <a:bodyPr>
            <a:normAutofit/>
          </a:bodyPr>
          <a:lstStyle/>
          <a:p>
            <a:r>
              <a:rPr lang="en-US" sz="1800" dirty="0">
                <a:solidFill>
                  <a:schemeClr val="bg1"/>
                </a:solidFill>
              </a:rPr>
              <a:t>Prepared by the College &amp; University Athletic Trainers Committee</a:t>
            </a:r>
          </a:p>
        </p:txBody>
      </p:sp>
      <p:sp>
        <p:nvSpPr>
          <p:cNvPr id="7" name="Title 1">
            <a:extLst>
              <a:ext uri="{FF2B5EF4-FFF2-40B4-BE49-F238E27FC236}">
                <a16:creationId xmlns:a16="http://schemas.microsoft.com/office/drawing/2014/main" id="{AA357AE9-D4D6-479D-ADD7-06642D14585D}"/>
              </a:ext>
            </a:extLst>
          </p:cNvPr>
          <p:cNvSpPr txBox="1">
            <a:spLocks/>
          </p:cNvSpPr>
          <p:nvPr/>
        </p:nvSpPr>
        <p:spPr>
          <a:xfrm>
            <a:off x="609598" y="1097302"/>
            <a:ext cx="10972800" cy="1143000"/>
          </a:xfrm>
          <a:prstGeom prst="rect">
            <a:avLst/>
          </a:prstGeom>
          <a:noFill/>
        </p:spPr>
        <p:txBody>
          <a:bodyPr vert="horz" lIns="91440" tIns="45720" rIns="91440" bIns="45720" rtlCol="0" anchor="ctr">
            <a:noAutofit/>
            <a:scene3d>
              <a:camera prst="orthographicFront"/>
              <a:lightRig rig="threePt" dir="t"/>
            </a:scene3d>
            <a:sp3d extrusionH="57150" contourW="25400">
              <a:extrusionClr>
                <a:schemeClr val="tx1"/>
              </a:extrusionClr>
              <a:contourClr>
                <a:schemeClr val="tx1"/>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0070C0"/>
                </a:solidFill>
              </a:rPr>
              <a:t>Emergency Preparedness</a:t>
            </a:r>
          </a:p>
          <a:p>
            <a:r>
              <a:rPr lang="en-US" sz="3200" b="1" dirty="0">
                <a:solidFill>
                  <a:srgbClr val="0070C0"/>
                </a:solidFill>
              </a:rPr>
              <a:t>Education &amp; Training Recommendations </a:t>
            </a:r>
          </a:p>
          <a:p>
            <a:r>
              <a:rPr lang="en-US" sz="3200" b="1" dirty="0">
                <a:solidFill>
                  <a:srgbClr val="0070C0"/>
                </a:solidFill>
              </a:rPr>
              <a:t>NCAA Sports Science Institute(SSI)</a:t>
            </a:r>
            <a:br>
              <a:rPr lang="en-US" sz="6000" b="1" dirty="0">
                <a:solidFill>
                  <a:srgbClr val="0070C0"/>
                </a:solidFill>
              </a:rPr>
            </a:br>
            <a:endParaRPr lang="en-US" sz="6000" b="1" dirty="0">
              <a:solidFill>
                <a:srgbClr val="0070C0"/>
              </a:solidFill>
            </a:endParaRPr>
          </a:p>
        </p:txBody>
      </p:sp>
      <p:pic>
        <p:nvPicPr>
          <p:cNvPr id="2" name="Picture 1">
            <a:extLst>
              <a:ext uri="{FF2B5EF4-FFF2-40B4-BE49-F238E27FC236}">
                <a16:creationId xmlns:a16="http://schemas.microsoft.com/office/drawing/2014/main" id="{A90DC47A-33AC-43E0-9D03-D8B0EA45F806}"/>
              </a:ext>
            </a:extLst>
          </p:cNvPr>
          <p:cNvPicPr>
            <a:picLocks noChangeAspect="1"/>
          </p:cNvPicPr>
          <p:nvPr/>
        </p:nvPicPr>
        <p:blipFill>
          <a:blip r:embed="rId2"/>
          <a:stretch>
            <a:fillRect/>
          </a:stretch>
        </p:blipFill>
        <p:spPr>
          <a:xfrm>
            <a:off x="4205645" y="2391653"/>
            <a:ext cx="3780707" cy="3271469"/>
          </a:xfrm>
          <a:prstGeom prst="rect">
            <a:avLst/>
          </a:prstGeom>
        </p:spPr>
      </p:pic>
    </p:spTree>
    <p:extLst>
      <p:ext uri="{BB962C8B-B14F-4D97-AF65-F5344CB8AC3E}">
        <p14:creationId xmlns:p14="http://schemas.microsoft.com/office/powerpoint/2010/main" val="236898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Exertional Sickling Event</a:t>
            </a:r>
          </a:p>
        </p:txBody>
      </p:sp>
      <p:sp>
        <p:nvSpPr>
          <p:cNvPr id="7" name="Content Placeholder 6">
            <a:extLst>
              <a:ext uri="{FF2B5EF4-FFF2-40B4-BE49-F238E27FC236}">
                <a16:creationId xmlns:a16="http://schemas.microsoft.com/office/drawing/2014/main" id="{FB02F800-B3F0-40DA-8AD0-2379E6D97A35}"/>
              </a:ext>
            </a:extLst>
          </p:cNvPr>
          <p:cNvSpPr>
            <a:spLocks noGrp="1"/>
          </p:cNvSpPr>
          <p:nvPr>
            <p:ph sz="half" idx="1"/>
          </p:nvPr>
        </p:nvSpPr>
        <p:spPr>
          <a:xfrm>
            <a:off x="609600" y="2286000"/>
            <a:ext cx="3971731" cy="3840164"/>
          </a:xfrm>
        </p:spPr>
        <p:txBody>
          <a:bodyPr>
            <a:normAutofit fontScale="70000" lnSpcReduction="20000"/>
          </a:bodyPr>
          <a:lstStyle/>
          <a:p>
            <a:r>
              <a:rPr lang="en-US" b="1" dirty="0">
                <a:solidFill>
                  <a:schemeClr val="accent6"/>
                </a:solidFill>
              </a:rPr>
              <a:t>Signs and Symptoms</a:t>
            </a:r>
          </a:p>
          <a:p>
            <a:pPr lvl="1"/>
            <a:r>
              <a:rPr lang="en-US" dirty="0">
                <a:solidFill>
                  <a:schemeClr val="bg1"/>
                </a:solidFill>
              </a:rPr>
              <a:t>Often confused with muscle cramping</a:t>
            </a:r>
          </a:p>
          <a:p>
            <a:pPr lvl="1"/>
            <a:r>
              <a:rPr lang="en-US" dirty="0">
                <a:solidFill>
                  <a:schemeClr val="bg1"/>
                </a:solidFill>
              </a:rPr>
              <a:t>Muscle pain</a:t>
            </a:r>
          </a:p>
          <a:p>
            <a:pPr lvl="1"/>
            <a:r>
              <a:rPr lang="en-US" dirty="0">
                <a:solidFill>
                  <a:schemeClr val="bg1"/>
                </a:solidFill>
              </a:rPr>
              <a:t>Muscle weakness</a:t>
            </a:r>
          </a:p>
          <a:p>
            <a:pPr lvl="1"/>
            <a:r>
              <a:rPr lang="en-US" dirty="0">
                <a:solidFill>
                  <a:schemeClr val="bg1"/>
                </a:solidFill>
              </a:rPr>
              <a:t>Slumping to ground instead of sudden collapse</a:t>
            </a:r>
          </a:p>
          <a:p>
            <a:pPr lvl="1"/>
            <a:r>
              <a:rPr lang="en-US" dirty="0">
                <a:solidFill>
                  <a:schemeClr val="bg1"/>
                </a:solidFill>
              </a:rPr>
              <a:t>Able to speak</a:t>
            </a:r>
          </a:p>
          <a:p>
            <a:pPr lvl="1"/>
            <a:r>
              <a:rPr lang="en-US" dirty="0">
                <a:solidFill>
                  <a:schemeClr val="bg1"/>
                </a:solidFill>
              </a:rPr>
              <a:t>Muscles look and feel normal (rule out heat cramps)</a:t>
            </a:r>
          </a:p>
          <a:p>
            <a:pPr lvl="1"/>
            <a:r>
              <a:rPr lang="en-US" dirty="0">
                <a:solidFill>
                  <a:schemeClr val="bg1"/>
                </a:solidFill>
              </a:rPr>
              <a:t>Rapid breathing without wheezing (rule out asthma)</a:t>
            </a:r>
          </a:p>
          <a:p>
            <a:pPr lvl="1"/>
            <a:r>
              <a:rPr lang="en-US" dirty="0">
                <a:solidFill>
                  <a:schemeClr val="bg1"/>
                </a:solidFill>
              </a:rPr>
              <a:t>Normal core temperature  (rule out heat illness)</a:t>
            </a:r>
          </a:p>
        </p:txBody>
      </p:sp>
      <p:sp>
        <p:nvSpPr>
          <p:cNvPr id="8" name="Content Placeholder 7">
            <a:extLst>
              <a:ext uri="{FF2B5EF4-FFF2-40B4-BE49-F238E27FC236}">
                <a16:creationId xmlns:a16="http://schemas.microsoft.com/office/drawing/2014/main" id="{90B5F70D-014C-45B2-A05F-B4D3370343D1}"/>
              </a:ext>
            </a:extLst>
          </p:cNvPr>
          <p:cNvSpPr>
            <a:spLocks noGrp="1"/>
          </p:cNvSpPr>
          <p:nvPr>
            <p:ph sz="half" idx="2"/>
          </p:nvPr>
        </p:nvSpPr>
        <p:spPr>
          <a:xfrm>
            <a:off x="5049935" y="2285998"/>
            <a:ext cx="3356947" cy="3840164"/>
          </a:xfrm>
        </p:spPr>
        <p:txBody>
          <a:bodyPr>
            <a:normAutofit fontScale="70000" lnSpcReduction="20000"/>
          </a:bodyPr>
          <a:lstStyle/>
          <a:p>
            <a:r>
              <a:rPr lang="en-US" b="1" dirty="0">
                <a:solidFill>
                  <a:schemeClr val="accent6"/>
                </a:solidFill>
              </a:rPr>
              <a:t>What to Do</a:t>
            </a:r>
            <a:endParaRPr lang="en-US" b="1" dirty="0">
              <a:solidFill>
                <a:schemeClr val="tx1">
                  <a:lumMod val="85000"/>
                </a:schemeClr>
              </a:solidFill>
            </a:endParaRPr>
          </a:p>
          <a:p>
            <a:pPr lvl="1"/>
            <a:r>
              <a:rPr lang="en-US" dirty="0">
                <a:solidFill>
                  <a:schemeClr val="bg1"/>
                </a:solidFill>
              </a:rPr>
              <a:t>Stop physical activity immediately</a:t>
            </a:r>
          </a:p>
          <a:p>
            <a:pPr lvl="1"/>
            <a:r>
              <a:rPr lang="en-US" dirty="0">
                <a:solidFill>
                  <a:schemeClr val="bg1"/>
                </a:solidFill>
              </a:rPr>
              <a:t>Remove from activity</a:t>
            </a:r>
          </a:p>
          <a:p>
            <a:pPr lvl="1"/>
            <a:r>
              <a:rPr lang="en-US" dirty="0">
                <a:solidFill>
                  <a:schemeClr val="bg1"/>
                </a:solidFill>
              </a:rPr>
              <a:t>Cool athlete if necessary</a:t>
            </a:r>
          </a:p>
          <a:p>
            <a:pPr lvl="1"/>
            <a:r>
              <a:rPr lang="en-US" dirty="0">
                <a:solidFill>
                  <a:schemeClr val="bg1"/>
                </a:solidFill>
              </a:rPr>
              <a:t>Administer Oxygen</a:t>
            </a:r>
          </a:p>
          <a:p>
            <a:pPr lvl="1"/>
            <a:r>
              <a:rPr lang="en-US" dirty="0">
                <a:solidFill>
                  <a:schemeClr val="bg1"/>
                </a:solidFill>
              </a:rPr>
              <a:t>Activate emergency plan </a:t>
            </a:r>
          </a:p>
          <a:p>
            <a:pPr lvl="1"/>
            <a:r>
              <a:rPr lang="en-US" dirty="0">
                <a:solidFill>
                  <a:schemeClr val="bg1"/>
                </a:solidFill>
              </a:rPr>
              <a:t>Inform hospital Sickling event and possible rhabdomyolysis</a:t>
            </a:r>
          </a:p>
        </p:txBody>
      </p:sp>
      <p:pic>
        <p:nvPicPr>
          <p:cNvPr id="1030" name="Picture 6" descr="https://ksi.uconn.edu/wp-content/uploads/sites/1222/2015/03/Sickling-.jpg">
            <a:extLst>
              <a:ext uri="{FF2B5EF4-FFF2-40B4-BE49-F238E27FC236}">
                <a16:creationId xmlns:a16="http://schemas.microsoft.com/office/drawing/2014/main" id="{981CC8E3-2018-48D3-BC63-A86E9DDF5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468" y="2285998"/>
            <a:ext cx="3200401" cy="32283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EDBF1D7-8526-4DED-9D58-13B8094C5A74}"/>
              </a:ext>
            </a:extLst>
          </p:cNvPr>
          <p:cNvSpPr/>
          <p:nvPr/>
        </p:nvSpPr>
        <p:spPr>
          <a:xfrm>
            <a:off x="609600" y="1417638"/>
            <a:ext cx="10972800" cy="646331"/>
          </a:xfrm>
          <a:prstGeom prst="rect">
            <a:avLst/>
          </a:prstGeom>
        </p:spPr>
        <p:txBody>
          <a:bodyPr wrap="square">
            <a:spAutoFit/>
          </a:bodyPr>
          <a:lstStyle/>
          <a:p>
            <a:r>
              <a:rPr lang="en-US" b="1" dirty="0">
                <a:solidFill>
                  <a:schemeClr val="accent1"/>
                </a:solidFill>
              </a:rPr>
              <a:t>*The NCAA requires that all student-athletes have a Sickle Cell solubility test as part of their preparticipation medical exam prior to any physical activity</a:t>
            </a:r>
          </a:p>
        </p:txBody>
      </p:sp>
    </p:spTree>
    <p:extLst>
      <p:ext uri="{BB962C8B-B14F-4D97-AF65-F5344CB8AC3E}">
        <p14:creationId xmlns:p14="http://schemas.microsoft.com/office/powerpoint/2010/main" val="2743625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Collapsed Athlete</a:t>
            </a:r>
          </a:p>
        </p:txBody>
      </p:sp>
      <p:sp>
        <p:nvSpPr>
          <p:cNvPr id="7" name="Content Placeholder 6">
            <a:extLst>
              <a:ext uri="{FF2B5EF4-FFF2-40B4-BE49-F238E27FC236}">
                <a16:creationId xmlns:a16="http://schemas.microsoft.com/office/drawing/2014/main" id="{FB02F800-B3F0-40DA-8AD0-2379E6D97A35}"/>
              </a:ext>
            </a:extLst>
          </p:cNvPr>
          <p:cNvSpPr>
            <a:spLocks noGrp="1"/>
          </p:cNvSpPr>
          <p:nvPr>
            <p:ph sz="half" idx="1"/>
          </p:nvPr>
        </p:nvSpPr>
        <p:spPr>
          <a:xfrm>
            <a:off x="609600" y="1595535"/>
            <a:ext cx="5486400" cy="4530629"/>
          </a:xfrm>
        </p:spPr>
        <p:txBody>
          <a:bodyPr>
            <a:normAutofit/>
          </a:bodyPr>
          <a:lstStyle/>
          <a:p>
            <a:r>
              <a:rPr lang="en-US" b="1" dirty="0">
                <a:solidFill>
                  <a:schemeClr val="accent6"/>
                </a:solidFill>
              </a:rPr>
              <a:t>What to do</a:t>
            </a:r>
          </a:p>
          <a:p>
            <a:pPr lvl="1"/>
            <a:r>
              <a:rPr lang="en-US" dirty="0">
                <a:solidFill>
                  <a:schemeClr val="bg1"/>
                </a:solidFill>
              </a:rPr>
              <a:t>Check for consciousness</a:t>
            </a:r>
          </a:p>
          <a:p>
            <a:pPr lvl="1"/>
            <a:r>
              <a:rPr lang="en-US" dirty="0">
                <a:solidFill>
                  <a:schemeClr val="bg1"/>
                </a:solidFill>
              </a:rPr>
              <a:t>Check for breathing</a:t>
            </a:r>
          </a:p>
          <a:p>
            <a:pPr lvl="1"/>
            <a:r>
              <a:rPr lang="en-US" dirty="0">
                <a:solidFill>
                  <a:schemeClr val="bg1"/>
                </a:solidFill>
              </a:rPr>
              <a:t>Check for pulse</a:t>
            </a:r>
          </a:p>
          <a:p>
            <a:pPr lvl="1"/>
            <a:r>
              <a:rPr lang="en-US" dirty="0">
                <a:solidFill>
                  <a:schemeClr val="bg1"/>
                </a:solidFill>
              </a:rPr>
              <a:t>Call 911</a:t>
            </a:r>
          </a:p>
          <a:p>
            <a:pPr lvl="1"/>
            <a:r>
              <a:rPr lang="en-US" dirty="0">
                <a:solidFill>
                  <a:schemeClr val="bg1"/>
                </a:solidFill>
              </a:rPr>
              <a:t>If necessary, begin CPR</a:t>
            </a:r>
          </a:p>
        </p:txBody>
      </p:sp>
      <p:pic>
        <p:nvPicPr>
          <p:cNvPr id="1028" name="Picture 4" descr="Image result for cpr with aed steps">
            <a:extLst>
              <a:ext uri="{FF2B5EF4-FFF2-40B4-BE49-F238E27FC236}">
                <a16:creationId xmlns:a16="http://schemas.microsoft.com/office/drawing/2014/main" id="{5299302D-293A-45FE-88F2-0F5675E9B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145" y="1596107"/>
            <a:ext cx="4987255" cy="498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029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4EAE-1ECC-4089-8795-463DD3CB26C1}"/>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ASTHMA</a:t>
            </a:r>
          </a:p>
        </p:txBody>
      </p:sp>
      <p:sp>
        <p:nvSpPr>
          <p:cNvPr id="3" name="Content Placeholder 2">
            <a:extLst>
              <a:ext uri="{FF2B5EF4-FFF2-40B4-BE49-F238E27FC236}">
                <a16:creationId xmlns:a16="http://schemas.microsoft.com/office/drawing/2014/main" id="{BD27D0C2-14D2-4F50-AF20-4A1D7FB8F497}"/>
              </a:ext>
            </a:extLst>
          </p:cNvPr>
          <p:cNvSpPr>
            <a:spLocks noGrp="1"/>
          </p:cNvSpPr>
          <p:nvPr>
            <p:ph sz="half" idx="1"/>
          </p:nvPr>
        </p:nvSpPr>
        <p:spPr/>
        <p:txBody>
          <a:bodyPr>
            <a:normAutofit fontScale="70000" lnSpcReduction="20000"/>
          </a:bodyPr>
          <a:lstStyle/>
          <a:p>
            <a:r>
              <a:rPr lang="en-US" b="1" dirty="0">
                <a:solidFill>
                  <a:schemeClr val="accent6"/>
                </a:solidFill>
              </a:rPr>
              <a:t>Signs and Symptoms</a:t>
            </a:r>
          </a:p>
          <a:p>
            <a:pPr lvl="1"/>
            <a:r>
              <a:rPr lang="en-US" dirty="0">
                <a:solidFill>
                  <a:schemeClr val="bg1"/>
                </a:solidFill>
              </a:rPr>
              <a:t>Coughing</a:t>
            </a:r>
          </a:p>
          <a:p>
            <a:pPr lvl="1"/>
            <a:r>
              <a:rPr lang="en-US" dirty="0">
                <a:solidFill>
                  <a:schemeClr val="bg1"/>
                </a:solidFill>
              </a:rPr>
              <a:t>Wheezing</a:t>
            </a:r>
          </a:p>
          <a:p>
            <a:pPr lvl="1"/>
            <a:r>
              <a:rPr lang="en-US" dirty="0">
                <a:solidFill>
                  <a:schemeClr val="bg1"/>
                </a:solidFill>
              </a:rPr>
              <a:t>Trouble breathing</a:t>
            </a:r>
          </a:p>
          <a:p>
            <a:pPr lvl="1"/>
            <a:r>
              <a:rPr lang="en-US" dirty="0">
                <a:solidFill>
                  <a:schemeClr val="bg1"/>
                </a:solidFill>
              </a:rPr>
              <a:t>Chest tightness</a:t>
            </a:r>
          </a:p>
          <a:p>
            <a:r>
              <a:rPr lang="en-US" b="1" dirty="0">
                <a:solidFill>
                  <a:schemeClr val="accent6"/>
                </a:solidFill>
              </a:rPr>
              <a:t>Common Triggers</a:t>
            </a:r>
          </a:p>
          <a:p>
            <a:pPr lvl="1"/>
            <a:r>
              <a:rPr lang="en-US" dirty="0">
                <a:solidFill>
                  <a:schemeClr val="bg1"/>
                </a:solidFill>
              </a:rPr>
              <a:t>Air pollution</a:t>
            </a:r>
          </a:p>
          <a:p>
            <a:pPr lvl="1"/>
            <a:r>
              <a:rPr lang="en-US" dirty="0">
                <a:solidFill>
                  <a:schemeClr val="bg1"/>
                </a:solidFill>
              </a:rPr>
              <a:t>Animals</a:t>
            </a:r>
          </a:p>
          <a:p>
            <a:pPr lvl="1"/>
            <a:r>
              <a:rPr lang="en-US" dirty="0">
                <a:solidFill>
                  <a:schemeClr val="bg1"/>
                </a:solidFill>
              </a:rPr>
              <a:t>Mold</a:t>
            </a:r>
          </a:p>
          <a:p>
            <a:pPr lvl="1"/>
            <a:r>
              <a:rPr lang="en-US" dirty="0">
                <a:solidFill>
                  <a:schemeClr val="bg1"/>
                </a:solidFill>
              </a:rPr>
              <a:t>Smoke </a:t>
            </a:r>
          </a:p>
          <a:p>
            <a:pPr lvl="1"/>
            <a:r>
              <a:rPr lang="en-US" dirty="0">
                <a:solidFill>
                  <a:schemeClr val="bg1"/>
                </a:solidFill>
              </a:rPr>
              <a:t>Strenuous exercise</a:t>
            </a:r>
          </a:p>
          <a:p>
            <a:pPr lvl="1"/>
            <a:r>
              <a:rPr lang="en-US" dirty="0">
                <a:solidFill>
                  <a:schemeClr val="bg1"/>
                </a:solidFill>
              </a:rPr>
              <a:t>High humidity</a:t>
            </a:r>
          </a:p>
          <a:p>
            <a:pPr lvl="1"/>
            <a:r>
              <a:rPr lang="en-US" dirty="0">
                <a:solidFill>
                  <a:schemeClr val="bg1"/>
                </a:solidFill>
              </a:rPr>
              <a:t>Freezing temperatures</a:t>
            </a:r>
          </a:p>
          <a:p>
            <a:pPr lvl="1"/>
            <a:r>
              <a:rPr lang="en-US" dirty="0">
                <a:solidFill>
                  <a:schemeClr val="bg1"/>
                </a:solidFill>
              </a:rPr>
              <a:t>Strong emotional response</a:t>
            </a:r>
          </a:p>
          <a:p>
            <a:pPr lvl="1"/>
            <a:endParaRPr lang="en-US" b="1" dirty="0">
              <a:solidFill>
                <a:schemeClr val="tx1">
                  <a:lumMod val="85000"/>
                </a:schemeClr>
              </a:solidFill>
            </a:endParaRPr>
          </a:p>
        </p:txBody>
      </p:sp>
      <p:sp>
        <p:nvSpPr>
          <p:cNvPr id="4" name="Content Placeholder 3">
            <a:extLst>
              <a:ext uri="{FF2B5EF4-FFF2-40B4-BE49-F238E27FC236}">
                <a16:creationId xmlns:a16="http://schemas.microsoft.com/office/drawing/2014/main" id="{642EE678-B831-4E22-AEC2-550901E82C01}"/>
              </a:ext>
            </a:extLst>
          </p:cNvPr>
          <p:cNvSpPr>
            <a:spLocks noGrp="1"/>
          </p:cNvSpPr>
          <p:nvPr>
            <p:ph sz="half" idx="2"/>
          </p:nvPr>
        </p:nvSpPr>
        <p:spPr>
          <a:xfrm>
            <a:off x="7417836" y="1600201"/>
            <a:ext cx="4164563" cy="4390051"/>
          </a:xfrm>
        </p:spPr>
        <p:txBody>
          <a:bodyPr>
            <a:normAutofit fontScale="70000" lnSpcReduction="20000"/>
          </a:bodyPr>
          <a:lstStyle/>
          <a:p>
            <a:r>
              <a:rPr lang="en-US" b="1" dirty="0">
                <a:solidFill>
                  <a:schemeClr val="accent6"/>
                </a:solidFill>
              </a:rPr>
              <a:t>What to do</a:t>
            </a:r>
          </a:p>
          <a:p>
            <a:pPr lvl="1"/>
            <a:r>
              <a:rPr lang="en-US" sz="2600" dirty="0">
                <a:solidFill>
                  <a:schemeClr val="bg1"/>
                </a:solidFill>
              </a:rPr>
              <a:t>Help person sit in upright position</a:t>
            </a:r>
          </a:p>
          <a:p>
            <a:pPr lvl="1"/>
            <a:r>
              <a:rPr lang="en-US" sz="2600" dirty="0">
                <a:solidFill>
                  <a:schemeClr val="bg1"/>
                </a:solidFill>
              </a:rPr>
              <a:t>Loosen any clothing tight around neck</a:t>
            </a:r>
          </a:p>
          <a:p>
            <a:pPr lvl="1"/>
            <a:r>
              <a:rPr lang="en-US" sz="2600" dirty="0">
                <a:solidFill>
                  <a:schemeClr val="bg1"/>
                </a:solidFill>
              </a:rPr>
              <a:t>Help person use their personal inhaler</a:t>
            </a:r>
          </a:p>
          <a:p>
            <a:pPr lvl="2"/>
            <a:r>
              <a:rPr lang="en-US" sz="2600" dirty="0">
                <a:solidFill>
                  <a:schemeClr val="bg1"/>
                </a:solidFill>
              </a:rPr>
              <a:t>Take off cap</a:t>
            </a:r>
          </a:p>
          <a:p>
            <a:pPr lvl="2"/>
            <a:r>
              <a:rPr lang="en-US" sz="2600" dirty="0">
                <a:solidFill>
                  <a:schemeClr val="bg1"/>
                </a:solidFill>
              </a:rPr>
              <a:t>Person should breath out and close lips tightly around mouth piece</a:t>
            </a:r>
          </a:p>
          <a:p>
            <a:pPr lvl="2"/>
            <a:r>
              <a:rPr lang="en-US" sz="2600" dirty="0">
                <a:solidFill>
                  <a:schemeClr val="bg1"/>
                </a:solidFill>
              </a:rPr>
              <a:t>Press inhaler as person inhales slowly and hold breath for 10 seconds</a:t>
            </a:r>
          </a:p>
          <a:p>
            <a:pPr lvl="2"/>
            <a:r>
              <a:rPr lang="en-US" sz="2600" dirty="0">
                <a:solidFill>
                  <a:schemeClr val="bg1"/>
                </a:solidFill>
              </a:rPr>
              <a:t>Deliver 3 more puffs a minute apart</a:t>
            </a:r>
          </a:p>
          <a:p>
            <a:pPr lvl="1"/>
            <a:r>
              <a:rPr lang="en-US" sz="2600" dirty="0">
                <a:solidFill>
                  <a:schemeClr val="bg1"/>
                </a:solidFill>
              </a:rPr>
              <a:t>If symptoms persist, transport to Medical Facility</a:t>
            </a:r>
          </a:p>
          <a:p>
            <a:pPr lvl="1"/>
            <a:endParaRPr lang="en-US" b="1" dirty="0">
              <a:solidFill>
                <a:schemeClr val="tx1">
                  <a:lumMod val="85000"/>
                </a:schemeClr>
              </a:solidFill>
            </a:endParaRPr>
          </a:p>
        </p:txBody>
      </p:sp>
      <p:pic>
        <p:nvPicPr>
          <p:cNvPr id="2050" name="Picture 2" descr="Image result for athlete using inhaler">
            <a:extLst>
              <a:ext uri="{FF2B5EF4-FFF2-40B4-BE49-F238E27FC236}">
                <a16:creationId xmlns:a16="http://schemas.microsoft.com/office/drawing/2014/main" id="{5B107369-E2C4-4BF5-B118-AA7A4C298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012" y="1747351"/>
            <a:ext cx="2390775"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61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AF6D-AACA-4042-9D4B-8FB6B276AEB4}"/>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DIABETES</a:t>
            </a:r>
          </a:p>
        </p:txBody>
      </p:sp>
      <p:sp>
        <p:nvSpPr>
          <p:cNvPr id="3" name="Content Placeholder 2">
            <a:extLst>
              <a:ext uri="{FF2B5EF4-FFF2-40B4-BE49-F238E27FC236}">
                <a16:creationId xmlns:a16="http://schemas.microsoft.com/office/drawing/2014/main" id="{E393B8F6-6353-4700-9280-AE32313AE64A}"/>
              </a:ext>
            </a:extLst>
          </p:cNvPr>
          <p:cNvSpPr>
            <a:spLocks noGrp="1"/>
          </p:cNvSpPr>
          <p:nvPr>
            <p:ph sz="half" idx="1"/>
          </p:nvPr>
        </p:nvSpPr>
        <p:spPr>
          <a:xfrm>
            <a:off x="609600" y="1600201"/>
            <a:ext cx="5384800" cy="4864203"/>
          </a:xfrm>
        </p:spPr>
        <p:txBody>
          <a:bodyPr>
            <a:normAutofit fontScale="62500" lnSpcReduction="20000"/>
          </a:bodyPr>
          <a:lstStyle/>
          <a:p>
            <a:r>
              <a:rPr lang="en-US" b="1" dirty="0">
                <a:solidFill>
                  <a:schemeClr val="accent6"/>
                </a:solidFill>
              </a:rPr>
              <a:t>Hypoglycemia (low blood sugar)</a:t>
            </a:r>
          </a:p>
          <a:p>
            <a:pPr lvl="1"/>
            <a:r>
              <a:rPr lang="en-US" dirty="0">
                <a:solidFill>
                  <a:schemeClr val="bg1"/>
                </a:solidFill>
              </a:rPr>
              <a:t>Confusion</a:t>
            </a:r>
          </a:p>
          <a:p>
            <a:pPr lvl="1"/>
            <a:r>
              <a:rPr lang="en-US" dirty="0">
                <a:solidFill>
                  <a:schemeClr val="bg1"/>
                </a:solidFill>
              </a:rPr>
              <a:t>Blurred vision</a:t>
            </a:r>
          </a:p>
          <a:p>
            <a:pPr lvl="1"/>
            <a:r>
              <a:rPr lang="en-US" dirty="0">
                <a:solidFill>
                  <a:schemeClr val="bg1"/>
                </a:solidFill>
              </a:rPr>
              <a:t>Weakness </a:t>
            </a:r>
          </a:p>
          <a:p>
            <a:pPr lvl="1"/>
            <a:r>
              <a:rPr lang="en-US" dirty="0">
                <a:solidFill>
                  <a:schemeClr val="bg1"/>
                </a:solidFill>
              </a:rPr>
              <a:t>Slurred speech</a:t>
            </a:r>
          </a:p>
          <a:p>
            <a:pPr lvl="1"/>
            <a:r>
              <a:rPr lang="en-US" dirty="0">
                <a:solidFill>
                  <a:schemeClr val="bg1"/>
                </a:solidFill>
              </a:rPr>
              <a:t>Drowsiness</a:t>
            </a:r>
          </a:p>
          <a:p>
            <a:pPr lvl="1"/>
            <a:r>
              <a:rPr lang="en-US" dirty="0">
                <a:solidFill>
                  <a:schemeClr val="bg1"/>
                </a:solidFill>
              </a:rPr>
              <a:t>Seizure</a:t>
            </a:r>
          </a:p>
          <a:p>
            <a:pPr lvl="1"/>
            <a:r>
              <a:rPr lang="en-US" dirty="0">
                <a:solidFill>
                  <a:schemeClr val="bg1"/>
                </a:solidFill>
              </a:rPr>
              <a:t>Loss of consciousness</a:t>
            </a:r>
          </a:p>
          <a:p>
            <a:endParaRPr lang="en-US" b="1" dirty="0">
              <a:solidFill>
                <a:schemeClr val="accent6"/>
              </a:solidFill>
            </a:endParaRPr>
          </a:p>
          <a:p>
            <a:r>
              <a:rPr lang="en-US" b="1" dirty="0">
                <a:solidFill>
                  <a:schemeClr val="accent6"/>
                </a:solidFill>
              </a:rPr>
              <a:t>Ketoacidosis</a:t>
            </a:r>
          </a:p>
          <a:p>
            <a:pPr lvl="1"/>
            <a:r>
              <a:rPr lang="en-US" dirty="0">
                <a:solidFill>
                  <a:schemeClr val="bg1"/>
                </a:solidFill>
              </a:rPr>
              <a:t>Excessive thirst</a:t>
            </a:r>
          </a:p>
          <a:p>
            <a:pPr lvl="1"/>
            <a:r>
              <a:rPr lang="en-US" dirty="0">
                <a:solidFill>
                  <a:schemeClr val="bg1"/>
                </a:solidFill>
              </a:rPr>
              <a:t>Confusion </a:t>
            </a:r>
          </a:p>
          <a:p>
            <a:pPr lvl="1"/>
            <a:r>
              <a:rPr lang="en-US" dirty="0">
                <a:solidFill>
                  <a:schemeClr val="bg1"/>
                </a:solidFill>
              </a:rPr>
              <a:t>Blurred vision</a:t>
            </a:r>
          </a:p>
          <a:p>
            <a:pPr lvl="1"/>
            <a:r>
              <a:rPr lang="en-US" dirty="0">
                <a:solidFill>
                  <a:schemeClr val="bg1"/>
                </a:solidFill>
              </a:rPr>
              <a:t>Weakness </a:t>
            </a:r>
          </a:p>
          <a:p>
            <a:pPr lvl="1"/>
            <a:r>
              <a:rPr lang="en-US" dirty="0">
                <a:solidFill>
                  <a:schemeClr val="bg1"/>
                </a:solidFill>
              </a:rPr>
              <a:t>Nausea</a:t>
            </a:r>
          </a:p>
          <a:p>
            <a:pPr lvl="1"/>
            <a:r>
              <a:rPr lang="en-US" dirty="0">
                <a:solidFill>
                  <a:schemeClr val="bg1"/>
                </a:solidFill>
              </a:rPr>
              <a:t>Abdominal pain</a:t>
            </a:r>
          </a:p>
          <a:p>
            <a:pPr lvl="1"/>
            <a:r>
              <a:rPr lang="en-US" dirty="0">
                <a:solidFill>
                  <a:schemeClr val="bg1"/>
                </a:solidFill>
              </a:rPr>
              <a:t>Dry mouth or fruity scented breath</a:t>
            </a:r>
          </a:p>
          <a:p>
            <a:pPr lvl="1"/>
            <a:r>
              <a:rPr lang="en-US" dirty="0">
                <a:solidFill>
                  <a:schemeClr val="bg1"/>
                </a:solidFill>
              </a:rPr>
              <a:t>Deep, rapid breathing</a:t>
            </a:r>
          </a:p>
          <a:p>
            <a:pPr marL="457200" lvl="1" indent="0">
              <a:buNone/>
            </a:pPr>
            <a:endParaRPr lang="en-US" b="1" dirty="0">
              <a:solidFill>
                <a:schemeClr val="tx1">
                  <a:lumMod val="85000"/>
                </a:schemeClr>
              </a:solidFill>
            </a:endParaRPr>
          </a:p>
          <a:p>
            <a:pPr lvl="1"/>
            <a:endParaRPr lang="en-US" b="1" dirty="0">
              <a:solidFill>
                <a:schemeClr val="tx1">
                  <a:lumMod val="85000"/>
                </a:schemeClr>
              </a:solidFill>
            </a:endParaRPr>
          </a:p>
        </p:txBody>
      </p:sp>
      <p:sp>
        <p:nvSpPr>
          <p:cNvPr id="4" name="Content Placeholder 3">
            <a:extLst>
              <a:ext uri="{FF2B5EF4-FFF2-40B4-BE49-F238E27FC236}">
                <a16:creationId xmlns:a16="http://schemas.microsoft.com/office/drawing/2014/main" id="{CBAD21A8-9BC2-4C55-9B11-6A262D170F10}"/>
              </a:ext>
            </a:extLst>
          </p:cNvPr>
          <p:cNvSpPr>
            <a:spLocks noGrp="1"/>
          </p:cNvSpPr>
          <p:nvPr>
            <p:ph sz="half" idx="2"/>
          </p:nvPr>
        </p:nvSpPr>
        <p:spPr>
          <a:xfrm>
            <a:off x="6197600" y="1600202"/>
            <a:ext cx="5384800" cy="1828798"/>
          </a:xfrm>
          <a:solidFill>
            <a:schemeClr val="tx1"/>
          </a:solidFill>
        </p:spPr>
        <p:txBody>
          <a:bodyPr>
            <a:normAutofit fontScale="62500" lnSpcReduction="20000"/>
          </a:bodyPr>
          <a:lstStyle/>
          <a:p>
            <a:r>
              <a:rPr lang="en-US" b="1" dirty="0">
                <a:solidFill>
                  <a:schemeClr val="accent6"/>
                </a:solidFill>
              </a:rPr>
              <a:t>What to do</a:t>
            </a:r>
          </a:p>
          <a:p>
            <a:pPr lvl="1"/>
            <a:r>
              <a:rPr lang="en-US" dirty="0">
                <a:solidFill>
                  <a:schemeClr val="bg1"/>
                </a:solidFill>
              </a:rPr>
              <a:t>For suspected </a:t>
            </a:r>
            <a:r>
              <a:rPr lang="en-US" u="sng" dirty="0">
                <a:solidFill>
                  <a:schemeClr val="bg1"/>
                </a:solidFill>
              </a:rPr>
              <a:t>HYPOGLYCEMIA</a:t>
            </a:r>
            <a:r>
              <a:rPr lang="en-US" dirty="0">
                <a:solidFill>
                  <a:schemeClr val="bg1"/>
                </a:solidFill>
              </a:rPr>
              <a:t> give sugar based product</a:t>
            </a:r>
          </a:p>
          <a:p>
            <a:pPr lvl="2"/>
            <a:r>
              <a:rPr lang="en-US" dirty="0">
                <a:solidFill>
                  <a:schemeClr val="bg1"/>
                </a:solidFill>
              </a:rPr>
              <a:t>½ cup of juice or soda</a:t>
            </a:r>
          </a:p>
          <a:p>
            <a:pPr lvl="2"/>
            <a:r>
              <a:rPr lang="en-US" dirty="0">
                <a:solidFill>
                  <a:schemeClr val="bg1"/>
                </a:solidFill>
              </a:rPr>
              <a:t>1 tablespoon of honey</a:t>
            </a:r>
          </a:p>
          <a:p>
            <a:pPr lvl="2"/>
            <a:r>
              <a:rPr lang="en-US" dirty="0">
                <a:solidFill>
                  <a:schemeClr val="bg1"/>
                </a:solidFill>
              </a:rPr>
              <a:t>4-6 pieces of hard candy</a:t>
            </a:r>
          </a:p>
          <a:p>
            <a:pPr lvl="2"/>
            <a:r>
              <a:rPr lang="en-US" dirty="0">
                <a:solidFill>
                  <a:schemeClr val="bg1"/>
                </a:solidFill>
              </a:rPr>
              <a:t>3-4 glucose tablets</a:t>
            </a:r>
          </a:p>
          <a:p>
            <a:pPr lvl="1"/>
            <a:r>
              <a:rPr lang="en-US" dirty="0">
                <a:solidFill>
                  <a:schemeClr val="bg1"/>
                </a:solidFill>
              </a:rPr>
              <a:t>For suspected </a:t>
            </a:r>
            <a:r>
              <a:rPr lang="en-US" u="sng" dirty="0">
                <a:solidFill>
                  <a:schemeClr val="bg1"/>
                </a:solidFill>
              </a:rPr>
              <a:t>KETOACIDOSIS</a:t>
            </a:r>
            <a:r>
              <a:rPr lang="en-US" dirty="0">
                <a:solidFill>
                  <a:schemeClr val="bg1"/>
                </a:solidFill>
              </a:rPr>
              <a:t> hydration is important</a:t>
            </a:r>
            <a:endParaRPr lang="en-US" u="sng" dirty="0">
              <a:solidFill>
                <a:schemeClr val="bg1"/>
              </a:solidFill>
            </a:endParaRPr>
          </a:p>
          <a:p>
            <a:pPr lvl="2"/>
            <a:endParaRPr lang="en-US" b="1" dirty="0">
              <a:solidFill>
                <a:schemeClr val="tx1">
                  <a:lumMod val="85000"/>
                </a:schemeClr>
              </a:solidFill>
            </a:endParaRPr>
          </a:p>
          <a:p>
            <a:pPr lvl="2"/>
            <a:endParaRPr lang="en-US" b="1" dirty="0">
              <a:solidFill>
                <a:schemeClr val="tx1">
                  <a:lumMod val="85000"/>
                </a:schemeClr>
              </a:solidFill>
            </a:endParaRPr>
          </a:p>
        </p:txBody>
      </p:sp>
      <p:pic>
        <p:nvPicPr>
          <p:cNvPr id="3076" name="Picture 4" descr="Image result for athlete insulin injection">
            <a:extLst>
              <a:ext uri="{FF2B5EF4-FFF2-40B4-BE49-F238E27FC236}">
                <a16:creationId xmlns:a16="http://schemas.microsoft.com/office/drawing/2014/main" id="{5F4B5BCF-984D-43E6-80F1-B1A6B3FC1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106" y="3841879"/>
            <a:ext cx="4401976" cy="2465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120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BAF6D-AACA-4042-9D4B-8FB6B276AEB4}"/>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Anaphylactic Shock</a:t>
            </a:r>
          </a:p>
        </p:txBody>
      </p:sp>
      <p:sp>
        <p:nvSpPr>
          <p:cNvPr id="3" name="Content Placeholder 2">
            <a:extLst>
              <a:ext uri="{FF2B5EF4-FFF2-40B4-BE49-F238E27FC236}">
                <a16:creationId xmlns:a16="http://schemas.microsoft.com/office/drawing/2014/main" id="{E393B8F6-6353-4700-9280-AE32313AE64A}"/>
              </a:ext>
            </a:extLst>
          </p:cNvPr>
          <p:cNvSpPr>
            <a:spLocks noGrp="1"/>
          </p:cNvSpPr>
          <p:nvPr>
            <p:ph sz="half" idx="1"/>
          </p:nvPr>
        </p:nvSpPr>
        <p:spPr>
          <a:xfrm>
            <a:off x="609600" y="1600201"/>
            <a:ext cx="5384800" cy="4864203"/>
          </a:xfrm>
        </p:spPr>
        <p:txBody>
          <a:bodyPr>
            <a:normAutofit fontScale="70000" lnSpcReduction="20000"/>
          </a:bodyPr>
          <a:lstStyle/>
          <a:p>
            <a:r>
              <a:rPr lang="en-US" b="1" dirty="0">
                <a:solidFill>
                  <a:schemeClr val="accent6"/>
                </a:solidFill>
              </a:rPr>
              <a:t>Signs and Symptoms</a:t>
            </a:r>
          </a:p>
          <a:p>
            <a:pPr lvl="1"/>
            <a:r>
              <a:rPr lang="en-US" dirty="0">
                <a:solidFill>
                  <a:schemeClr val="bg1"/>
                </a:solidFill>
              </a:rPr>
              <a:t>Severe allergic reaction</a:t>
            </a:r>
          </a:p>
          <a:p>
            <a:pPr lvl="2"/>
            <a:r>
              <a:rPr lang="en-US" dirty="0">
                <a:solidFill>
                  <a:schemeClr val="bg1"/>
                </a:solidFill>
              </a:rPr>
              <a:t>Foods (nuts and shellfish common)</a:t>
            </a:r>
          </a:p>
          <a:p>
            <a:pPr lvl="2"/>
            <a:r>
              <a:rPr lang="en-US" dirty="0">
                <a:solidFill>
                  <a:schemeClr val="bg1"/>
                </a:solidFill>
              </a:rPr>
              <a:t>Latex (found in gloves and adhesive tapes)</a:t>
            </a:r>
          </a:p>
          <a:p>
            <a:pPr lvl="2"/>
            <a:r>
              <a:rPr lang="en-US" dirty="0">
                <a:solidFill>
                  <a:schemeClr val="bg1"/>
                </a:solidFill>
              </a:rPr>
              <a:t>Medications (including penicillin and aspirin)</a:t>
            </a:r>
          </a:p>
          <a:p>
            <a:pPr lvl="2"/>
            <a:r>
              <a:rPr lang="en-US" dirty="0">
                <a:solidFill>
                  <a:schemeClr val="bg1"/>
                </a:solidFill>
              </a:rPr>
              <a:t>Insect stings</a:t>
            </a:r>
          </a:p>
          <a:p>
            <a:pPr lvl="1"/>
            <a:r>
              <a:rPr lang="en-US" dirty="0">
                <a:solidFill>
                  <a:schemeClr val="bg1"/>
                </a:solidFill>
              </a:rPr>
              <a:t>Swelling of mouth</a:t>
            </a:r>
          </a:p>
          <a:p>
            <a:pPr lvl="1"/>
            <a:r>
              <a:rPr lang="en-US" dirty="0">
                <a:solidFill>
                  <a:schemeClr val="bg1"/>
                </a:solidFill>
              </a:rPr>
              <a:t>Difficulty breathing</a:t>
            </a:r>
          </a:p>
          <a:p>
            <a:pPr lvl="1"/>
            <a:r>
              <a:rPr lang="en-US" dirty="0">
                <a:solidFill>
                  <a:schemeClr val="bg1"/>
                </a:solidFill>
              </a:rPr>
              <a:t>Hives</a:t>
            </a:r>
          </a:p>
          <a:p>
            <a:pPr lvl="1"/>
            <a:r>
              <a:rPr lang="en-US" dirty="0">
                <a:solidFill>
                  <a:schemeClr val="bg1"/>
                </a:solidFill>
              </a:rPr>
              <a:t>Vomiting</a:t>
            </a:r>
          </a:p>
          <a:p>
            <a:pPr lvl="1"/>
            <a:r>
              <a:rPr lang="en-US" dirty="0">
                <a:solidFill>
                  <a:schemeClr val="bg1"/>
                </a:solidFill>
              </a:rPr>
              <a:t>Dizziness</a:t>
            </a:r>
          </a:p>
          <a:p>
            <a:pPr lvl="1"/>
            <a:r>
              <a:rPr lang="en-US" dirty="0">
                <a:solidFill>
                  <a:schemeClr val="bg1"/>
                </a:solidFill>
              </a:rPr>
              <a:t>Fainting</a:t>
            </a:r>
          </a:p>
          <a:p>
            <a:pPr lvl="1"/>
            <a:r>
              <a:rPr lang="en-US" dirty="0">
                <a:solidFill>
                  <a:schemeClr val="bg1"/>
                </a:solidFill>
              </a:rPr>
              <a:t>Rapid heartbeat</a:t>
            </a:r>
          </a:p>
          <a:p>
            <a:pPr lvl="1"/>
            <a:endParaRPr lang="en-US" b="1" dirty="0">
              <a:solidFill>
                <a:schemeClr val="tx1">
                  <a:lumMod val="85000"/>
                </a:schemeClr>
              </a:solidFill>
            </a:endParaRPr>
          </a:p>
        </p:txBody>
      </p:sp>
      <p:sp>
        <p:nvSpPr>
          <p:cNvPr id="4" name="Content Placeholder 3">
            <a:extLst>
              <a:ext uri="{FF2B5EF4-FFF2-40B4-BE49-F238E27FC236}">
                <a16:creationId xmlns:a16="http://schemas.microsoft.com/office/drawing/2014/main" id="{CBAD21A8-9BC2-4C55-9B11-6A262D170F10}"/>
              </a:ext>
            </a:extLst>
          </p:cNvPr>
          <p:cNvSpPr>
            <a:spLocks noGrp="1"/>
          </p:cNvSpPr>
          <p:nvPr>
            <p:ph sz="half" idx="2"/>
          </p:nvPr>
        </p:nvSpPr>
        <p:spPr>
          <a:xfrm>
            <a:off x="6197600" y="1600201"/>
            <a:ext cx="5384800" cy="1994583"/>
          </a:xfrm>
          <a:solidFill>
            <a:schemeClr val="tx1"/>
          </a:solidFill>
        </p:spPr>
        <p:txBody>
          <a:bodyPr>
            <a:normAutofit fontScale="70000" lnSpcReduction="20000"/>
          </a:bodyPr>
          <a:lstStyle/>
          <a:p>
            <a:r>
              <a:rPr lang="en-US" b="1" dirty="0">
                <a:solidFill>
                  <a:schemeClr val="accent6"/>
                </a:solidFill>
              </a:rPr>
              <a:t>What to do</a:t>
            </a:r>
          </a:p>
          <a:p>
            <a:pPr lvl="1"/>
            <a:r>
              <a:rPr lang="en-US" dirty="0">
                <a:solidFill>
                  <a:schemeClr val="bg1"/>
                </a:solidFill>
              </a:rPr>
              <a:t>Call 911</a:t>
            </a:r>
          </a:p>
          <a:p>
            <a:pPr lvl="1"/>
            <a:r>
              <a:rPr lang="en-US" dirty="0">
                <a:solidFill>
                  <a:schemeClr val="bg1"/>
                </a:solidFill>
              </a:rPr>
              <a:t>Retrieve Epi-Pen from designated location</a:t>
            </a:r>
          </a:p>
          <a:p>
            <a:pPr lvl="1"/>
            <a:r>
              <a:rPr lang="en-US" dirty="0">
                <a:solidFill>
                  <a:schemeClr val="bg1"/>
                </a:solidFill>
              </a:rPr>
              <a:t>Assist person with applying the Epi-Pen to their thigh</a:t>
            </a:r>
          </a:p>
          <a:p>
            <a:pPr lvl="1"/>
            <a:r>
              <a:rPr lang="en-US" dirty="0">
                <a:solidFill>
                  <a:schemeClr val="bg1"/>
                </a:solidFill>
              </a:rPr>
              <a:t>Inject for 10 seconds</a:t>
            </a:r>
          </a:p>
          <a:p>
            <a:pPr lvl="1"/>
            <a:r>
              <a:rPr lang="en-US" dirty="0">
                <a:solidFill>
                  <a:schemeClr val="bg1"/>
                </a:solidFill>
              </a:rPr>
              <a:t>Give Epi-Pen to EMS upon arrival</a:t>
            </a:r>
          </a:p>
          <a:p>
            <a:pPr lvl="1"/>
            <a:endParaRPr lang="en-US" dirty="0">
              <a:solidFill>
                <a:schemeClr val="tx1">
                  <a:lumMod val="85000"/>
                </a:schemeClr>
              </a:solidFill>
            </a:endParaRPr>
          </a:p>
          <a:p>
            <a:pPr lvl="2"/>
            <a:endParaRPr lang="en-US" b="1" dirty="0">
              <a:solidFill>
                <a:schemeClr val="tx1">
                  <a:lumMod val="85000"/>
                </a:schemeClr>
              </a:solidFill>
            </a:endParaRPr>
          </a:p>
          <a:p>
            <a:pPr lvl="2"/>
            <a:endParaRPr lang="en-US" b="1" dirty="0">
              <a:solidFill>
                <a:schemeClr val="tx1">
                  <a:lumMod val="85000"/>
                </a:schemeClr>
              </a:solidFill>
            </a:endParaRPr>
          </a:p>
        </p:txBody>
      </p:sp>
      <p:pic>
        <p:nvPicPr>
          <p:cNvPr id="1026" name="Picture 2" descr="Image result for epipen">
            <a:extLst>
              <a:ext uri="{FF2B5EF4-FFF2-40B4-BE49-F238E27FC236}">
                <a16:creationId xmlns:a16="http://schemas.microsoft.com/office/drawing/2014/main" id="{0562B130-80A5-4A26-8547-9C271E8FC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194" y="3777347"/>
            <a:ext cx="4070978" cy="254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42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Mental Health Emergency</a:t>
            </a:r>
          </a:p>
        </p:txBody>
      </p:sp>
      <p:sp>
        <p:nvSpPr>
          <p:cNvPr id="5" name="Content Placeholder 4">
            <a:extLst>
              <a:ext uri="{FF2B5EF4-FFF2-40B4-BE49-F238E27FC236}">
                <a16:creationId xmlns:a16="http://schemas.microsoft.com/office/drawing/2014/main" id="{F7C23A3B-C391-4AC5-9D8F-40F99446B43D}"/>
              </a:ext>
            </a:extLst>
          </p:cNvPr>
          <p:cNvSpPr>
            <a:spLocks noGrp="1"/>
          </p:cNvSpPr>
          <p:nvPr>
            <p:ph sz="half" idx="2"/>
          </p:nvPr>
        </p:nvSpPr>
        <p:spPr>
          <a:xfrm>
            <a:off x="480290" y="1674092"/>
            <a:ext cx="5384800" cy="3522597"/>
          </a:xfrm>
        </p:spPr>
        <p:txBody>
          <a:bodyPr>
            <a:normAutofit fontScale="70000" lnSpcReduction="20000"/>
          </a:bodyPr>
          <a:lstStyle/>
          <a:p>
            <a:r>
              <a:rPr lang="en-US" b="1" dirty="0">
                <a:solidFill>
                  <a:schemeClr val="accent6"/>
                </a:solidFill>
              </a:rPr>
              <a:t>Clinical Licensure of Practitioners Providing Mental Health Care</a:t>
            </a:r>
          </a:p>
          <a:p>
            <a:pPr lvl="1"/>
            <a:r>
              <a:rPr lang="en-US" dirty="0">
                <a:solidFill>
                  <a:schemeClr val="bg1"/>
                </a:solidFill>
              </a:rPr>
              <a:t>Schools are encouraged to ensure that the mental health care of a college athlete is provided by a licensed individual who is qualified to provide mental health services</a:t>
            </a:r>
          </a:p>
          <a:p>
            <a:pPr lvl="1"/>
            <a:r>
              <a:rPr lang="en-US" dirty="0">
                <a:solidFill>
                  <a:schemeClr val="bg1"/>
                </a:solidFill>
              </a:rPr>
              <a:t>Identify critical mental health issues</a:t>
            </a:r>
          </a:p>
          <a:p>
            <a:pPr lvl="1"/>
            <a:r>
              <a:rPr lang="en-US" dirty="0">
                <a:solidFill>
                  <a:schemeClr val="bg1"/>
                </a:solidFill>
              </a:rPr>
              <a:t>Identify campus partners and resources</a:t>
            </a:r>
          </a:p>
          <a:p>
            <a:pPr lvl="1"/>
            <a:r>
              <a:rPr lang="en-US" dirty="0">
                <a:solidFill>
                  <a:schemeClr val="bg1"/>
                </a:solidFill>
              </a:rPr>
              <a:t>Identify evidence-based programs, policies and practices</a:t>
            </a:r>
          </a:p>
          <a:p>
            <a:pPr lvl="1"/>
            <a:r>
              <a:rPr lang="en-US" dirty="0">
                <a:solidFill>
                  <a:schemeClr val="bg1"/>
                </a:solidFill>
              </a:rPr>
              <a:t>Implementing programs, policies and practices</a:t>
            </a:r>
          </a:p>
          <a:p>
            <a:pPr lvl="1"/>
            <a:r>
              <a:rPr lang="en-US" dirty="0">
                <a:solidFill>
                  <a:schemeClr val="bg1"/>
                </a:solidFill>
              </a:rPr>
              <a:t>Evaluating the effectiveness of prevention efforts</a:t>
            </a:r>
          </a:p>
        </p:txBody>
      </p:sp>
      <p:pic>
        <p:nvPicPr>
          <p:cNvPr id="7" name="Picture 6">
            <a:extLst>
              <a:ext uri="{FF2B5EF4-FFF2-40B4-BE49-F238E27FC236}">
                <a16:creationId xmlns:a16="http://schemas.microsoft.com/office/drawing/2014/main" id="{F58F9239-C192-402D-82CD-1E34139E51C7}"/>
              </a:ext>
            </a:extLst>
          </p:cNvPr>
          <p:cNvPicPr>
            <a:picLocks noChangeAspect="1"/>
          </p:cNvPicPr>
          <p:nvPr/>
        </p:nvPicPr>
        <p:blipFill>
          <a:blip r:embed="rId2"/>
          <a:stretch>
            <a:fillRect/>
          </a:stretch>
        </p:blipFill>
        <p:spPr>
          <a:xfrm>
            <a:off x="5933037" y="1417638"/>
            <a:ext cx="4870387" cy="3652790"/>
          </a:xfrm>
          <a:prstGeom prst="rect">
            <a:avLst/>
          </a:prstGeom>
        </p:spPr>
      </p:pic>
    </p:spTree>
    <p:extLst>
      <p:ext uri="{BB962C8B-B14F-4D97-AF65-F5344CB8AC3E}">
        <p14:creationId xmlns:p14="http://schemas.microsoft.com/office/powerpoint/2010/main" val="2592636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F443-02EA-4EDD-AF5B-187CE77B5A84}"/>
              </a:ext>
            </a:extLst>
          </p:cNvPr>
          <p:cNvSpPr>
            <a:spLocks noGrp="1"/>
          </p:cNvSpPr>
          <p:nvPr>
            <p:ph type="title"/>
          </p:nvPr>
        </p:nvSpPr>
        <p:spPr>
          <a:xfrm>
            <a:off x="507999" y="629244"/>
            <a:ext cx="10972800" cy="1143000"/>
          </a:xfrm>
          <a:noFill/>
        </p:spPr>
        <p:txBody>
          <a:bodyPr>
            <a:noAutofit/>
          </a:bodyPr>
          <a:lstStyle/>
          <a:p>
            <a:r>
              <a:rPr lang="en-US" sz="6000" b="1" dirty="0">
                <a:solidFill>
                  <a:srgbClr val="0070C0"/>
                </a:solidFill>
              </a:rPr>
              <a:t>Proper Training </a:t>
            </a:r>
            <a:br>
              <a:rPr lang="en-US" sz="6000" b="1" dirty="0">
                <a:solidFill>
                  <a:srgbClr val="0070C0"/>
                </a:solidFill>
              </a:rPr>
            </a:br>
            <a:r>
              <a:rPr lang="en-US" sz="6000" b="1" dirty="0">
                <a:solidFill>
                  <a:srgbClr val="0070C0"/>
                </a:solidFill>
              </a:rPr>
              <a:t>Principles &amp;Periodization</a:t>
            </a:r>
          </a:p>
        </p:txBody>
      </p:sp>
      <p:sp>
        <p:nvSpPr>
          <p:cNvPr id="3" name="Content Placeholder 2">
            <a:extLst>
              <a:ext uri="{FF2B5EF4-FFF2-40B4-BE49-F238E27FC236}">
                <a16:creationId xmlns:a16="http://schemas.microsoft.com/office/drawing/2014/main" id="{C2A0F0F5-E20B-478E-A3A8-EFBC847EFAD3}"/>
              </a:ext>
            </a:extLst>
          </p:cNvPr>
          <p:cNvSpPr>
            <a:spLocks noGrp="1"/>
          </p:cNvSpPr>
          <p:nvPr>
            <p:ph sz="half" idx="1"/>
          </p:nvPr>
        </p:nvSpPr>
        <p:spPr>
          <a:xfrm>
            <a:off x="609600" y="3233350"/>
            <a:ext cx="5384800" cy="3006292"/>
          </a:xfrm>
        </p:spPr>
        <p:txBody>
          <a:bodyPr>
            <a:normAutofit fontScale="92500" lnSpcReduction="20000"/>
          </a:bodyPr>
          <a:lstStyle/>
          <a:p>
            <a:r>
              <a:rPr lang="en-US" dirty="0">
                <a:solidFill>
                  <a:schemeClr val="accent6"/>
                </a:solidFill>
              </a:rPr>
              <a:t>Recommendations for Strength &amp; Conditioning Coaches</a:t>
            </a:r>
          </a:p>
          <a:p>
            <a:pPr lvl="1"/>
            <a:r>
              <a:rPr lang="en-US" sz="2100" dirty="0">
                <a:solidFill>
                  <a:schemeClr val="bg1"/>
                </a:solidFill>
              </a:rPr>
              <a:t>Accredited by an oversight organization</a:t>
            </a:r>
          </a:p>
          <a:p>
            <a:pPr lvl="1"/>
            <a:r>
              <a:rPr lang="en-US" sz="2100" dirty="0">
                <a:solidFill>
                  <a:schemeClr val="bg1"/>
                </a:solidFill>
              </a:rPr>
              <a:t>Have at least an undergraduate college degree</a:t>
            </a:r>
          </a:p>
          <a:p>
            <a:pPr lvl="1"/>
            <a:r>
              <a:rPr lang="en-US" sz="2100" dirty="0">
                <a:solidFill>
                  <a:schemeClr val="bg1"/>
                </a:solidFill>
              </a:rPr>
              <a:t>Perform continuing education credits each year/reporting cycle</a:t>
            </a:r>
          </a:p>
          <a:p>
            <a:pPr lvl="1"/>
            <a:r>
              <a:rPr lang="en-US" sz="2100" dirty="0">
                <a:solidFill>
                  <a:schemeClr val="bg1"/>
                </a:solidFill>
              </a:rPr>
              <a:t>CPR and First Aid Certified</a:t>
            </a:r>
          </a:p>
          <a:p>
            <a:pPr lvl="1"/>
            <a:r>
              <a:rPr lang="en-US" sz="2100" dirty="0">
                <a:solidFill>
                  <a:schemeClr val="bg1"/>
                </a:solidFill>
              </a:rPr>
              <a:t>Are responsible for the periodization of your training</a:t>
            </a:r>
          </a:p>
        </p:txBody>
      </p:sp>
      <p:sp>
        <p:nvSpPr>
          <p:cNvPr id="4" name="Content Placeholder 3">
            <a:extLst>
              <a:ext uri="{FF2B5EF4-FFF2-40B4-BE49-F238E27FC236}">
                <a16:creationId xmlns:a16="http://schemas.microsoft.com/office/drawing/2014/main" id="{F41DB148-5DCE-43A0-8E76-7D0F855C2064}"/>
              </a:ext>
            </a:extLst>
          </p:cNvPr>
          <p:cNvSpPr>
            <a:spLocks noGrp="1"/>
          </p:cNvSpPr>
          <p:nvPr>
            <p:ph sz="half" idx="2"/>
          </p:nvPr>
        </p:nvSpPr>
        <p:spPr>
          <a:xfrm>
            <a:off x="609600" y="2068384"/>
            <a:ext cx="10972800" cy="1212546"/>
          </a:xfrm>
        </p:spPr>
        <p:txBody>
          <a:bodyPr>
            <a:normAutofit fontScale="92500" lnSpcReduction="20000"/>
          </a:bodyPr>
          <a:lstStyle/>
          <a:p>
            <a:r>
              <a:rPr lang="en-US" dirty="0">
                <a:solidFill>
                  <a:schemeClr val="accent6"/>
                </a:solidFill>
              </a:rPr>
              <a:t>Periodization</a:t>
            </a:r>
          </a:p>
          <a:p>
            <a:pPr lvl="1"/>
            <a:r>
              <a:rPr lang="en-US" sz="2200" dirty="0">
                <a:solidFill>
                  <a:schemeClr val="bg1"/>
                </a:solidFill>
              </a:rPr>
              <a:t>The planned manipulation of training variables (loads, sets, and repetitions) in order to maximize training adaptations and to prevent the onset of overtraining syndrome</a:t>
            </a:r>
          </a:p>
          <a:p>
            <a:endParaRPr lang="en-US" dirty="0"/>
          </a:p>
        </p:txBody>
      </p:sp>
      <p:sp>
        <p:nvSpPr>
          <p:cNvPr id="5" name="Rectangle 4">
            <a:extLst>
              <a:ext uri="{FF2B5EF4-FFF2-40B4-BE49-F238E27FC236}">
                <a16:creationId xmlns:a16="http://schemas.microsoft.com/office/drawing/2014/main" id="{0573ECE9-86E8-454E-89BC-6A9D4AD63283}"/>
              </a:ext>
            </a:extLst>
          </p:cNvPr>
          <p:cNvSpPr/>
          <p:nvPr/>
        </p:nvSpPr>
        <p:spPr>
          <a:xfrm>
            <a:off x="6197602" y="3233350"/>
            <a:ext cx="5384798" cy="3262432"/>
          </a:xfrm>
          <a:prstGeom prst="rect">
            <a:avLst/>
          </a:prstGeom>
        </p:spPr>
        <p:txBody>
          <a:bodyPr wrap="square">
            <a:spAutoFit/>
          </a:bodyPr>
          <a:lstStyle/>
          <a:p>
            <a:pPr marL="285750" indent="-285750">
              <a:buFont typeface="Arial" panose="020B0604020202020204" pitchFamily="34" charset="0"/>
              <a:buChar char="•"/>
            </a:pPr>
            <a:r>
              <a:rPr lang="en-US" sz="2600" dirty="0">
                <a:solidFill>
                  <a:schemeClr val="accent6"/>
                </a:solidFill>
              </a:rPr>
              <a:t>The Athlete’s Role in Safety</a:t>
            </a:r>
          </a:p>
          <a:p>
            <a:pPr marL="800100" lvl="1" indent="-342900">
              <a:buFontTx/>
              <a:buChar char="-"/>
            </a:pPr>
            <a:r>
              <a:rPr lang="en-US" dirty="0">
                <a:solidFill>
                  <a:schemeClr val="bg1"/>
                </a:solidFill>
              </a:rPr>
              <a:t>Report Injuries and Injuries to the Medical Staff</a:t>
            </a:r>
          </a:p>
          <a:p>
            <a:pPr marL="800100" lvl="1" indent="-342900">
              <a:buFontTx/>
              <a:buChar char="-"/>
            </a:pPr>
            <a:r>
              <a:rPr lang="en-US" dirty="0">
                <a:solidFill>
                  <a:schemeClr val="bg1"/>
                </a:solidFill>
              </a:rPr>
              <a:t>Alert Medical Staff of any medications or supplements you are taking</a:t>
            </a:r>
          </a:p>
          <a:p>
            <a:pPr marL="800100" lvl="1" indent="-342900">
              <a:buFontTx/>
              <a:buChar char="-"/>
            </a:pPr>
            <a:r>
              <a:rPr lang="en-US" dirty="0">
                <a:solidFill>
                  <a:schemeClr val="bg1"/>
                </a:solidFill>
              </a:rPr>
              <a:t>Perform off-season training as prescribed by the Strength &amp; Conditioning Coach</a:t>
            </a:r>
          </a:p>
          <a:p>
            <a:pPr marL="800100" lvl="1" indent="-342900">
              <a:buFontTx/>
              <a:buChar char="-"/>
            </a:pPr>
            <a:r>
              <a:rPr lang="en-US" dirty="0">
                <a:solidFill>
                  <a:schemeClr val="bg1"/>
                </a:solidFill>
              </a:rPr>
              <a:t>Acclimatize progressively into your new training programs</a:t>
            </a:r>
          </a:p>
          <a:p>
            <a:pPr marL="800100" lvl="1" indent="-342900">
              <a:buFontTx/>
              <a:buChar char="-"/>
            </a:pPr>
            <a:r>
              <a:rPr lang="en-US" dirty="0">
                <a:solidFill>
                  <a:schemeClr val="bg1"/>
                </a:solidFill>
              </a:rPr>
              <a:t>Avoid the use of caffeine or other stimulants that can mask fatigue</a:t>
            </a:r>
          </a:p>
          <a:p>
            <a:pPr marL="800100" lvl="1" indent="-342900">
              <a:buFontTx/>
              <a:buChar char="-"/>
            </a:pPr>
            <a:r>
              <a:rPr lang="en-US" dirty="0">
                <a:solidFill>
                  <a:schemeClr val="bg1"/>
                </a:solidFill>
              </a:rPr>
              <a:t>Look out for yourself and your teammates</a:t>
            </a:r>
          </a:p>
        </p:txBody>
      </p:sp>
    </p:spTree>
    <p:extLst>
      <p:ext uri="{BB962C8B-B14F-4D97-AF65-F5344CB8AC3E}">
        <p14:creationId xmlns:p14="http://schemas.microsoft.com/office/powerpoint/2010/main" val="328561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F443-02EA-4EDD-AF5B-187CE77B5A84}"/>
              </a:ext>
            </a:extLst>
          </p:cNvPr>
          <p:cNvSpPr>
            <a:spLocks noGrp="1"/>
          </p:cNvSpPr>
          <p:nvPr>
            <p:ph type="title"/>
          </p:nvPr>
        </p:nvSpPr>
        <p:spPr>
          <a:noFill/>
        </p:spPr>
        <p:txBody>
          <a:bodyPr>
            <a:normAutofit/>
          </a:bodyPr>
          <a:lstStyle/>
          <a:p>
            <a:r>
              <a:rPr lang="en-US" sz="6000" b="1" dirty="0">
                <a:solidFill>
                  <a:srgbClr val="0070C0"/>
                </a:solidFill>
              </a:rPr>
              <a:t>Resources</a:t>
            </a:r>
          </a:p>
        </p:txBody>
      </p:sp>
      <p:sp>
        <p:nvSpPr>
          <p:cNvPr id="3" name="Content Placeholder 2">
            <a:extLst>
              <a:ext uri="{FF2B5EF4-FFF2-40B4-BE49-F238E27FC236}">
                <a16:creationId xmlns:a16="http://schemas.microsoft.com/office/drawing/2014/main" id="{C2A0F0F5-E20B-478E-A3A8-EFBC847EFAD3}"/>
              </a:ext>
            </a:extLst>
          </p:cNvPr>
          <p:cNvSpPr>
            <a:spLocks noGrp="1"/>
          </p:cNvSpPr>
          <p:nvPr>
            <p:ph sz="half" idx="1"/>
          </p:nvPr>
        </p:nvSpPr>
        <p:spPr>
          <a:xfrm>
            <a:off x="609600" y="1907717"/>
            <a:ext cx="5157457" cy="3352142"/>
          </a:xfrm>
        </p:spPr>
        <p:txBody>
          <a:bodyPr>
            <a:normAutofit fontScale="32500" lnSpcReduction="20000"/>
          </a:bodyPr>
          <a:lstStyle/>
          <a:p>
            <a:pPr marL="0" indent="0">
              <a:buNone/>
            </a:pPr>
            <a:r>
              <a:rPr lang="en-US" sz="3100" b="1" dirty="0">
                <a:solidFill>
                  <a:schemeClr val="bg1"/>
                </a:solidFill>
              </a:rPr>
              <a:t>Mental Health Educational Resources</a:t>
            </a:r>
          </a:p>
          <a:p>
            <a:pPr marL="0" indent="0">
              <a:buNone/>
            </a:pPr>
            <a:r>
              <a:rPr lang="en-US" sz="3100" b="1" dirty="0">
                <a:solidFill>
                  <a:schemeClr val="bg1"/>
                </a:solidFill>
                <a:hlinkClick r:id="rId2"/>
              </a:rPr>
              <a:t>https://www.ncaa.org/sports/2016/8/4/mental-health-educational-resources.aspx</a:t>
            </a:r>
            <a:endParaRPr lang="en-US" sz="3100" b="1" dirty="0">
              <a:solidFill>
                <a:schemeClr val="bg1"/>
              </a:solidFill>
            </a:endParaRPr>
          </a:p>
          <a:p>
            <a:endParaRPr lang="en-US" sz="3100" b="1" dirty="0">
              <a:solidFill>
                <a:schemeClr val="bg1"/>
              </a:solidFill>
            </a:endParaRPr>
          </a:p>
          <a:p>
            <a:pPr marL="0" indent="0">
              <a:buNone/>
            </a:pPr>
            <a:r>
              <a:rPr lang="en-US" sz="3100" b="1" dirty="0">
                <a:solidFill>
                  <a:schemeClr val="bg1"/>
                </a:solidFill>
              </a:rPr>
              <a:t>Inter-Association Consensus Document: Best Practices for Understanding and Supporting Student-Athlete Mental Wellness</a:t>
            </a:r>
          </a:p>
          <a:p>
            <a:pPr marL="0" indent="0">
              <a:buNone/>
            </a:pPr>
            <a:r>
              <a:rPr lang="en-US" sz="3100" b="1" dirty="0">
                <a:solidFill>
                  <a:schemeClr val="accent6"/>
                </a:solidFill>
                <a:hlinkClick r:id="rId3"/>
              </a:rPr>
              <a:t>https://ncaaorg.s3.amazonaws.com/ssi/mental/SSI_MentalHealthBestPractices.pdf</a:t>
            </a:r>
            <a:r>
              <a:rPr lang="en-US" sz="3100" b="1" dirty="0">
                <a:solidFill>
                  <a:schemeClr val="accent6"/>
                </a:solidFill>
              </a:rPr>
              <a:t> </a:t>
            </a:r>
          </a:p>
          <a:p>
            <a:endParaRPr lang="en-US" sz="3100" b="1" dirty="0">
              <a:solidFill>
                <a:schemeClr val="bg1"/>
              </a:solidFill>
            </a:endParaRPr>
          </a:p>
          <a:p>
            <a:pPr marL="0" indent="0">
              <a:buNone/>
            </a:pPr>
            <a:r>
              <a:rPr lang="en-US" sz="3100" b="1" dirty="0">
                <a:solidFill>
                  <a:schemeClr val="bg1"/>
                </a:solidFill>
              </a:rPr>
              <a:t>Resource Checklist for Mental Health Care</a:t>
            </a:r>
          </a:p>
          <a:p>
            <a:pPr marL="0" indent="0">
              <a:buNone/>
            </a:pPr>
            <a:r>
              <a:rPr lang="en-US" sz="3100" b="1" dirty="0">
                <a:solidFill>
                  <a:schemeClr val="accent6"/>
                </a:solidFill>
                <a:hlinkClick r:id="rId4"/>
              </a:rPr>
              <a:t>https://s3.amazonaws.com/ncaa.org/documents/2021/1/18/2018SSI_Mental_Health_Best_Practice_1_Checklist_20180606.pdf</a:t>
            </a:r>
            <a:endParaRPr lang="en-US" sz="3100" b="1" dirty="0">
              <a:solidFill>
                <a:schemeClr val="accent6"/>
              </a:solidFill>
            </a:endParaRPr>
          </a:p>
          <a:p>
            <a:endParaRPr lang="en-US" sz="3100" b="1" dirty="0">
              <a:solidFill>
                <a:schemeClr val="accent6"/>
              </a:solidFill>
            </a:endParaRPr>
          </a:p>
          <a:p>
            <a:pPr marL="0" indent="0">
              <a:buNone/>
            </a:pPr>
            <a:r>
              <a:rPr lang="en-US" sz="3100" b="1" dirty="0">
                <a:solidFill>
                  <a:schemeClr val="bg1"/>
                </a:solidFill>
              </a:rPr>
              <a:t>Sample Mental Health Procedures</a:t>
            </a:r>
          </a:p>
          <a:p>
            <a:pPr marL="0" indent="0">
              <a:buNone/>
            </a:pPr>
            <a:r>
              <a:rPr lang="en-US" sz="3100" b="1" dirty="0">
                <a:solidFill>
                  <a:schemeClr val="accent6"/>
                </a:solidFill>
                <a:hlinkClick r:id="rId5"/>
              </a:rPr>
              <a:t>https://s3.amazonaws.com/ncaa.org/documents/2021/1/18/2018SSI_Mental_Health_Best_Practice_1_Checklist_20180601_pdf2018SSI_Sample_Mental_Health_Procedures_20180601.pdf</a:t>
            </a:r>
            <a:endParaRPr lang="en-US" sz="3100" b="1" dirty="0">
              <a:solidFill>
                <a:schemeClr val="accent6"/>
              </a:solidFill>
            </a:endParaRPr>
          </a:p>
          <a:p>
            <a:pPr marL="0" indent="0">
              <a:buNone/>
            </a:pPr>
            <a:endParaRPr lang="en-US" sz="3100" b="1" dirty="0">
              <a:solidFill>
                <a:schemeClr val="bg1"/>
              </a:solidFill>
            </a:endParaRPr>
          </a:p>
          <a:p>
            <a:pPr marL="0" indent="0">
              <a:buNone/>
            </a:pPr>
            <a:r>
              <a:rPr lang="en-US" sz="3100" b="1" dirty="0">
                <a:solidFill>
                  <a:schemeClr val="bg1"/>
                </a:solidFill>
              </a:rPr>
              <a:t>Mental Health Interdisciplinary Team Planner</a:t>
            </a:r>
          </a:p>
          <a:p>
            <a:pPr marL="0" indent="0">
              <a:buNone/>
            </a:pPr>
            <a:r>
              <a:rPr lang="en-US" sz="3100" b="1" dirty="0">
                <a:solidFill>
                  <a:schemeClr val="accent6"/>
                </a:solidFill>
                <a:hlinkClick r:id="rId6"/>
              </a:rPr>
              <a:t>https://s3.amazonaws.com/ncaa.org/documents/2021/1/18/2018SSI_Mental_Health_Interdisciplinary_Planner_20180601.pdf</a:t>
            </a:r>
            <a:endParaRPr lang="en-US" sz="3100" b="1" dirty="0">
              <a:solidFill>
                <a:schemeClr val="accent6"/>
              </a:solidFill>
            </a:endParaRPr>
          </a:p>
          <a:p>
            <a:pPr marL="0" indent="0">
              <a:buNone/>
            </a:pPr>
            <a:endParaRPr lang="en-US" sz="3100" b="1" dirty="0">
              <a:solidFill>
                <a:schemeClr val="accent6"/>
              </a:solidFill>
            </a:endParaRPr>
          </a:p>
          <a:p>
            <a:pPr marL="0" indent="0">
              <a:buNone/>
            </a:pPr>
            <a:r>
              <a:rPr lang="en-US" sz="3100" b="1" dirty="0">
                <a:solidFill>
                  <a:schemeClr val="bg1"/>
                </a:solidFill>
              </a:rPr>
              <a:t>Inclement/Hazardous Weather</a:t>
            </a:r>
          </a:p>
          <a:p>
            <a:pPr marL="0" indent="0">
              <a:buNone/>
            </a:pPr>
            <a:r>
              <a:rPr lang="en-US" sz="3100" b="1" dirty="0">
                <a:solidFill>
                  <a:schemeClr val="accent6"/>
                </a:solidFill>
                <a:hlinkClick r:id="rId7"/>
              </a:rPr>
              <a:t>https://www.ncaa.org/sports/2017/1/13/inclement-hazardous-weather.aspx</a:t>
            </a:r>
            <a:endParaRPr lang="en-US" sz="3100" b="1" dirty="0">
              <a:solidFill>
                <a:schemeClr val="accent6"/>
              </a:solidFill>
            </a:endParaRPr>
          </a:p>
          <a:p>
            <a:pPr marL="0" indent="0">
              <a:buNone/>
            </a:pPr>
            <a:endParaRPr lang="en-US" b="1" dirty="0">
              <a:solidFill>
                <a:schemeClr val="accent6"/>
              </a:solidFill>
            </a:endParaRPr>
          </a:p>
          <a:p>
            <a:pPr marL="0" indent="0">
              <a:buNone/>
            </a:pPr>
            <a:endParaRPr lang="en-US" dirty="0">
              <a:solidFill>
                <a:schemeClr val="bg1"/>
              </a:solidFill>
            </a:endParaRPr>
          </a:p>
        </p:txBody>
      </p:sp>
      <p:sp>
        <p:nvSpPr>
          <p:cNvPr id="6" name="Rectangle 5">
            <a:extLst>
              <a:ext uri="{FF2B5EF4-FFF2-40B4-BE49-F238E27FC236}">
                <a16:creationId xmlns:a16="http://schemas.microsoft.com/office/drawing/2014/main" id="{0F6B3CD5-33CD-408A-83C7-B50627E47427}"/>
              </a:ext>
            </a:extLst>
          </p:cNvPr>
          <p:cNvSpPr/>
          <p:nvPr/>
        </p:nvSpPr>
        <p:spPr>
          <a:xfrm>
            <a:off x="6569798" y="1907717"/>
            <a:ext cx="5012602" cy="3647152"/>
          </a:xfrm>
          <a:prstGeom prst="rect">
            <a:avLst/>
          </a:prstGeom>
        </p:spPr>
        <p:txBody>
          <a:bodyPr wrap="square">
            <a:spAutoFit/>
          </a:bodyPr>
          <a:lstStyle/>
          <a:p>
            <a:r>
              <a:rPr lang="en-US" sz="1100" b="1" dirty="0" err="1">
                <a:solidFill>
                  <a:schemeClr val="bg1"/>
                </a:solidFill>
              </a:rPr>
              <a:t>Interassociation</a:t>
            </a:r>
            <a:r>
              <a:rPr lang="en-US" sz="1100" b="1" dirty="0">
                <a:solidFill>
                  <a:schemeClr val="bg1"/>
                </a:solidFill>
              </a:rPr>
              <a:t> Consensus Statement on Cardiovascular Care of College Student-Athletes </a:t>
            </a:r>
          </a:p>
          <a:p>
            <a:r>
              <a:rPr lang="en-US" sz="1100" b="1" dirty="0">
                <a:solidFill>
                  <a:schemeClr val="bg1"/>
                </a:solidFill>
                <a:hlinkClick r:id="rId8"/>
              </a:rPr>
              <a:t>https://www.jacc.org/doi/10.1016/j.jacc.2016.03.527?articleid=2513587&amp;#tab1</a:t>
            </a:r>
            <a:endParaRPr lang="en-US" sz="1100" b="1" dirty="0">
              <a:solidFill>
                <a:schemeClr val="bg1"/>
              </a:solidFill>
            </a:endParaRPr>
          </a:p>
          <a:p>
            <a:endParaRPr lang="en-US" sz="1100" b="1" dirty="0">
              <a:solidFill>
                <a:schemeClr val="bg1"/>
              </a:solidFill>
            </a:endParaRPr>
          </a:p>
          <a:p>
            <a:r>
              <a:rPr lang="en-US" sz="1100" b="1" dirty="0">
                <a:solidFill>
                  <a:schemeClr val="bg1"/>
                </a:solidFill>
              </a:rPr>
              <a:t>Cardiac Care Best Practices</a:t>
            </a:r>
          </a:p>
          <a:p>
            <a:r>
              <a:rPr lang="en-US" sz="1100" b="1" dirty="0">
                <a:solidFill>
                  <a:schemeClr val="bg1"/>
                </a:solidFill>
                <a:hlinkClick r:id="rId9"/>
              </a:rPr>
              <a:t>https://ncaaorg.s3.amazonaws.com/ssi/cardiac/SSI_CardioCareCheck.pdf</a:t>
            </a:r>
            <a:endParaRPr lang="en-US" sz="1100" b="1" dirty="0">
              <a:solidFill>
                <a:schemeClr val="bg1"/>
              </a:solidFill>
            </a:endParaRPr>
          </a:p>
          <a:p>
            <a:endParaRPr lang="en-US" sz="1100" b="1" dirty="0">
              <a:solidFill>
                <a:schemeClr val="bg1"/>
              </a:solidFill>
            </a:endParaRPr>
          </a:p>
          <a:p>
            <a:r>
              <a:rPr lang="en-US" sz="1100" b="1" dirty="0">
                <a:solidFill>
                  <a:schemeClr val="bg1"/>
                </a:solidFill>
              </a:rPr>
              <a:t>ACSM and NCAA Joint Statement – Sickle Cell Trait and Exercise</a:t>
            </a:r>
          </a:p>
          <a:p>
            <a:r>
              <a:rPr lang="en-US" sz="1100" b="1" dirty="0">
                <a:solidFill>
                  <a:schemeClr val="bg1"/>
                </a:solidFill>
                <a:hlinkClick r:id="rId10"/>
              </a:rPr>
              <a:t>https://www.ncaa.org/sports/2013/12/18/acsm-and-ncaa-joint-statement-sickle-cell-trait-and-exercise.aspx</a:t>
            </a:r>
            <a:endParaRPr lang="en-US" sz="1100" b="1" dirty="0">
              <a:solidFill>
                <a:schemeClr val="bg1"/>
              </a:solidFill>
            </a:endParaRPr>
          </a:p>
          <a:p>
            <a:endParaRPr lang="en-US" sz="1100" b="1" dirty="0">
              <a:solidFill>
                <a:schemeClr val="bg1"/>
              </a:solidFill>
            </a:endParaRPr>
          </a:p>
          <a:p>
            <a:r>
              <a:rPr lang="en-US" sz="1100" b="1" dirty="0">
                <a:solidFill>
                  <a:schemeClr val="bg1"/>
                </a:solidFill>
              </a:rPr>
              <a:t>Sickle Cell Trait Fact Sheet for Coaches</a:t>
            </a:r>
          </a:p>
          <a:p>
            <a:r>
              <a:rPr lang="en-US" sz="1100" b="1" dirty="0">
                <a:solidFill>
                  <a:schemeClr val="bg1"/>
                </a:solidFill>
                <a:hlinkClick r:id="rId11"/>
              </a:rPr>
              <a:t>https://ncaaorg.s3.amazonaws.com/ssi/other/SSI_NCAASickleCellTraitforCoaches.pdf</a:t>
            </a:r>
            <a:endParaRPr lang="en-US" sz="1100" b="1" dirty="0">
              <a:solidFill>
                <a:schemeClr val="bg1"/>
              </a:solidFill>
            </a:endParaRPr>
          </a:p>
          <a:p>
            <a:endParaRPr lang="en-US" sz="1100" b="1" dirty="0">
              <a:solidFill>
                <a:schemeClr val="bg1"/>
              </a:solidFill>
            </a:endParaRPr>
          </a:p>
          <a:p>
            <a:r>
              <a:rPr lang="en-US" sz="1100" b="1" dirty="0">
                <a:solidFill>
                  <a:schemeClr val="bg1"/>
                </a:solidFill>
              </a:rPr>
              <a:t>Sickle Cell Trait Fact Sheet for Student-Athletes</a:t>
            </a:r>
          </a:p>
          <a:p>
            <a:r>
              <a:rPr lang="en-US" sz="1100" b="1" dirty="0">
                <a:solidFill>
                  <a:schemeClr val="bg1"/>
                </a:solidFill>
                <a:hlinkClick r:id="rId12"/>
              </a:rPr>
              <a:t>https://ncaaorg.s3.amazonaws.com/ssi/other/SSI_NCAASickleCellTraitforSA.pdf</a:t>
            </a:r>
            <a:endParaRPr lang="en-US" sz="1100" b="1" dirty="0">
              <a:solidFill>
                <a:schemeClr val="bg1"/>
              </a:solidFill>
            </a:endParaRPr>
          </a:p>
          <a:p>
            <a:endParaRPr lang="en-US" sz="1100" b="1" dirty="0">
              <a:solidFill>
                <a:schemeClr val="bg1"/>
              </a:solidFill>
            </a:endParaRPr>
          </a:p>
          <a:p>
            <a:r>
              <a:rPr lang="en-US" sz="1100" b="1" dirty="0">
                <a:solidFill>
                  <a:schemeClr val="bg1"/>
                </a:solidFill>
              </a:rPr>
              <a:t>NCAA Sports Science Institute Lightning Safety</a:t>
            </a:r>
          </a:p>
          <a:p>
            <a:r>
              <a:rPr lang="en-US" sz="1100" b="1" dirty="0">
                <a:solidFill>
                  <a:schemeClr val="bg1"/>
                </a:solidFill>
                <a:hlinkClick r:id="rId13"/>
              </a:rPr>
              <a:t>https://www.ncaa.org/sports/2014/4/9/lightning-safety.aspx</a:t>
            </a:r>
            <a:endParaRPr lang="en-US" sz="1100" b="1" dirty="0">
              <a:solidFill>
                <a:schemeClr val="bg1"/>
              </a:solidFill>
            </a:endParaRPr>
          </a:p>
          <a:p>
            <a:endParaRPr lang="en-US" sz="1100" b="1" dirty="0">
              <a:solidFill>
                <a:schemeClr val="bg1"/>
              </a:solidFill>
            </a:endParaRPr>
          </a:p>
        </p:txBody>
      </p:sp>
    </p:spTree>
    <p:extLst>
      <p:ext uri="{BB962C8B-B14F-4D97-AF65-F5344CB8AC3E}">
        <p14:creationId xmlns:p14="http://schemas.microsoft.com/office/powerpoint/2010/main" val="302768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xfrm>
            <a:off x="609600" y="274638"/>
            <a:ext cx="10972800" cy="1488526"/>
          </a:xfrm>
          <a:solidFill>
            <a:schemeClr val="tx1"/>
          </a:solidFill>
        </p:spPr>
        <p:txBody>
          <a:bodyPr>
            <a:normAutofit fontScale="90000"/>
          </a:bodyPr>
          <a:lstStyle/>
          <a:p>
            <a:r>
              <a:rPr lang="en-US" sz="6700" b="1" dirty="0">
                <a:ln w="12700">
                  <a:solidFill>
                    <a:schemeClr val="tx1"/>
                  </a:solidFill>
                </a:ln>
                <a:solidFill>
                  <a:srgbClr val="0070C0"/>
                </a:solidFill>
              </a:rPr>
              <a:t>NCAA Sports Science Institute</a:t>
            </a:r>
            <a:br>
              <a:rPr lang="en-US" sz="6000" b="1" dirty="0">
                <a:ln w="12700">
                  <a:solidFill>
                    <a:schemeClr val="tx1"/>
                  </a:solidFill>
                </a:ln>
                <a:solidFill>
                  <a:srgbClr val="0070C0"/>
                </a:solidFill>
              </a:rPr>
            </a:br>
            <a:r>
              <a:rPr lang="en-US" sz="4000" b="1" dirty="0">
                <a:ln w="12700">
                  <a:solidFill>
                    <a:schemeClr val="tx1"/>
                  </a:solidFill>
                </a:ln>
                <a:solidFill>
                  <a:srgbClr val="0070C0"/>
                </a:solidFill>
              </a:rPr>
              <a:t>Education &amp; Training Recommendations</a:t>
            </a:r>
          </a:p>
        </p:txBody>
      </p:sp>
      <p:sp>
        <p:nvSpPr>
          <p:cNvPr id="3" name="Content Placeholder 2">
            <a:extLst>
              <a:ext uri="{FF2B5EF4-FFF2-40B4-BE49-F238E27FC236}">
                <a16:creationId xmlns:a16="http://schemas.microsoft.com/office/drawing/2014/main" id="{FA6FB435-262C-4F2E-A1DD-5EEBE28FE367}"/>
              </a:ext>
            </a:extLst>
          </p:cNvPr>
          <p:cNvSpPr>
            <a:spLocks noGrp="1"/>
          </p:cNvSpPr>
          <p:nvPr>
            <p:ph sz="half" idx="2"/>
          </p:nvPr>
        </p:nvSpPr>
        <p:spPr>
          <a:xfrm>
            <a:off x="609600" y="1763163"/>
            <a:ext cx="8178800" cy="4525963"/>
          </a:xfrm>
        </p:spPr>
        <p:txBody>
          <a:bodyPr>
            <a:normAutofit fontScale="85000" lnSpcReduction="20000"/>
          </a:bodyPr>
          <a:lstStyle/>
          <a:p>
            <a:r>
              <a:rPr lang="en-US" dirty="0">
                <a:solidFill>
                  <a:schemeClr val="bg1"/>
                </a:solidFill>
              </a:rPr>
              <a:t>Foundational information regarding EAP’s</a:t>
            </a:r>
          </a:p>
          <a:p>
            <a:r>
              <a:rPr lang="en-US" dirty="0">
                <a:solidFill>
                  <a:schemeClr val="bg1"/>
                </a:solidFill>
              </a:rPr>
              <a:t>Environmental monitoring (Lightning)</a:t>
            </a:r>
          </a:p>
          <a:p>
            <a:r>
              <a:rPr lang="en-US" dirty="0">
                <a:solidFill>
                  <a:schemeClr val="bg1"/>
                </a:solidFill>
              </a:rPr>
              <a:t>Head and neck injuries</a:t>
            </a:r>
          </a:p>
          <a:p>
            <a:r>
              <a:rPr lang="en-US" dirty="0">
                <a:solidFill>
                  <a:schemeClr val="bg1"/>
                </a:solidFill>
              </a:rPr>
              <a:t>Cardiac arrest</a:t>
            </a:r>
          </a:p>
          <a:p>
            <a:r>
              <a:rPr lang="en-US" dirty="0">
                <a:solidFill>
                  <a:schemeClr val="bg1"/>
                </a:solidFill>
              </a:rPr>
              <a:t>Heat illness and heatstroke</a:t>
            </a:r>
          </a:p>
          <a:p>
            <a:r>
              <a:rPr lang="en-US" dirty="0">
                <a:solidFill>
                  <a:schemeClr val="bg1"/>
                </a:solidFill>
              </a:rPr>
              <a:t>Exertional rhabdomyolysis</a:t>
            </a:r>
          </a:p>
          <a:p>
            <a:r>
              <a:rPr lang="en-US" dirty="0">
                <a:solidFill>
                  <a:schemeClr val="bg1"/>
                </a:solidFill>
              </a:rPr>
              <a:t>Exertional collapse associated with sickle cell trait</a:t>
            </a:r>
          </a:p>
          <a:p>
            <a:r>
              <a:rPr lang="en-US" dirty="0">
                <a:solidFill>
                  <a:schemeClr val="bg1"/>
                </a:solidFill>
              </a:rPr>
              <a:t>Any exertional or non-exertional collapse</a:t>
            </a:r>
          </a:p>
          <a:p>
            <a:r>
              <a:rPr lang="en-US" dirty="0">
                <a:solidFill>
                  <a:schemeClr val="bg1"/>
                </a:solidFill>
              </a:rPr>
              <a:t>Asthma</a:t>
            </a:r>
          </a:p>
          <a:p>
            <a:r>
              <a:rPr lang="en-US" dirty="0">
                <a:solidFill>
                  <a:schemeClr val="bg1"/>
                </a:solidFill>
              </a:rPr>
              <a:t>Diabetic emergency</a:t>
            </a:r>
          </a:p>
          <a:p>
            <a:r>
              <a:rPr lang="en-US" dirty="0">
                <a:solidFill>
                  <a:schemeClr val="bg1"/>
                </a:solidFill>
              </a:rPr>
              <a:t>Mental health emergency</a:t>
            </a:r>
          </a:p>
          <a:p>
            <a:r>
              <a:rPr lang="en-US" dirty="0">
                <a:solidFill>
                  <a:schemeClr val="bg1"/>
                </a:solidFill>
              </a:rPr>
              <a:t>Proper training principles/principles of periodization</a:t>
            </a:r>
          </a:p>
          <a:p>
            <a:endParaRPr lang="en-US" dirty="0"/>
          </a:p>
        </p:txBody>
      </p:sp>
    </p:spTree>
    <p:extLst>
      <p:ext uri="{BB962C8B-B14F-4D97-AF65-F5344CB8AC3E}">
        <p14:creationId xmlns:p14="http://schemas.microsoft.com/office/powerpoint/2010/main" val="276710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xfrm>
            <a:off x="328748" y="274638"/>
            <a:ext cx="11253652" cy="1143000"/>
          </a:xfrm>
          <a:solidFill>
            <a:schemeClr val="tx1"/>
          </a:solidFill>
        </p:spPr>
        <p:txBody>
          <a:bodyPr>
            <a:noAutofit/>
          </a:bodyPr>
          <a:lstStyle/>
          <a:p>
            <a:r>
              <a:rPr lang="en-US" sz="6000" b="1" dirty="0">
                <a:ln w="12700">
                  <a:solidFill>
                    <a:schemeClr val="tx1"/>
                  </a:solidFill>
                </a:ln>
                <a:solidFill>
                  <a:srgbClr val="0070C0"/>
                </a:solidFill>
              </a:rPr>
              <a:t>Emergency Action Plans - Checklist</a:t>
            </a:r>
          </a:p>
        </p:txBody>
      </p:sp>
      <p:sp>
        <p:nvSpPr>
          <p:cNvPr id="3" name="Rectangle 2">
            <a:extLst>
              <a:ext uri="{FF2B5EF4-FFF2-40B4-BE49-F238E27FC236}">
                <a16:creationId xmlns:a16="http://schemas.microsoft.com/office/drawing/2014/main" id="{42FA823A-CD52-4F71-82F3-69C3D303CF98}"/>
              </a:ext>
            </a:extLst>
          </p:cNvPr>
          <p:cNvSpPr/>
          <p:nvPr/>
        </p:nvSpPr>
        <p:spPr>
          <a:xfrm>
            <a:off x="464190" y="1682388"/>
            <a:ext cx="11118209" cy="4524315"/>
          </a:xfrm>
          <a:prstGeom prst="rect">
            <a:avLst/>
          </a:prstGeom>
        </p:spPr>
        <p:txBody>
          <a:bodyPr wrap="square">
            <a:spAutoFit/>
          </a:bodyPr>
          <a:lstStyle/>
          <a:p>
            <a:pPr lvl="1">
              <a:buClr>
                <a:schemeClr val="tx2"/>
              </a:buClr>
              <a:buFont typeface="Arial" panose="020B0604020202020204" pitchFamily="34" charset="0"/>
              <a:buChar char="•"/>
            </a:pPr>
            <a:r>
              <a:rPr lang="en-US" dirty="0">
                <a:solidFill>
                  <a:schemeClr val="bg1"/>
                </a:solidFill>
              </a:rPr>
              <a:t>Name of the facility - Should be venue and event specific (practice vs competition)</a:t>
            </a:r>
          </a:p>
          <a:p>
            <a:pPr lvl="1">
              <a:buClr>
                <a:schemeClr val="tx2"/>
              </a:buClr>
              <a:buFont typeface="Arial" panose="020B0604020202020204" pitchFamily="34" charset="0"/>
              <a:buChar char="•"/>
            </a:pPr>
            <a:r>
              <a:rPr lang="en-US" dirty="0">
                <a:solidFill>
                  <a:schemeClr val="bg1"/>
                </a:solidFill>
              </a:rPr>
              <a:t>Physical address, adjacent cross streets and GPS coordinates</a:t>
            </a:r>
          </a:p>
          <a:p>
            <a:pPr lvl="1">
              <a:buClr>
                <a:schemeClr val="tx2"/>
              </a:buClr>
              <a:buFont typeface="Arial" panose="020B0604020202020204" pitchFamily="34" charset="0"/>
              <a:buChar char="•"/>
            </a:pPr>
            <a:r>
              <a:rPr lang="en-US" dirty="0">
                <a:solidFill>
                  <a:schemeClr val="bg1"/>
                </a:solidFill>
              </a:rPr>
              <a:t>An overhead photo/diagram of the facility with pertinent information and EAP Key</a:t>
            </a:r>
          </a:p>
          <a:p>
            <a:pPr lvl="1">
              <a:buClr>
                <a:schemeClr val="tx2"/>
              </a:buClr>
              <a:buFont typeface="Arial" panose="020B0604020202020204" pitchFamily="34" charset="0"/>
              <a:buChar char="•"/>
            </a:pPr>
            <a:r>
              <a:rPr lang="en-US" dirty="0">
                <a:solidFill>
                  <a:schemeClr val="bg1"/>
                </a:solidFill>
              </a:rPr>
              <a:t>Venue Directions</a:t>
            </a:r>
          </a:p>
          <a:p>
            <a:pPr lvl="1">
              <a:buClr>
                <a:schemeClr val="tx2"/>
              </a:buClr>
              <a:buFont typeface="Arial" panose="020B0604020202020204" pitchFamily="34" charset="0"/>
              <a:buChar char="•"/>
            </a:pPr>
            <a:r>
              <a:rPr lang="en-US" dirty="0">
                <a:solidFill>
                  <a:schemeClr val="bg1"/>
                </a:solidFill>
              </a:rPr>
              <a:t>EMS Access Point with Photo for reference</a:t>
            </a:r>
          </a:p>
          <a:p>
            <a:pPr lvl="1">
              <a:buClr>
                <a:schemeClr val="tx2"/>
              </a:buClr>
              <a:buFont typeface="Arial" panose="020B0604020202020204" pitchFamily="34" charset="0"/>
              <a:buChar char="•"/>
            </a:pPr>
            <a:r>
              <a:rPr lang="en-US" dirty="0">
                <a:solidFill>
                  <a:schemeClr val="bg1"/>
                </a:solidFill>
              </a:rPr>
              <a:t>Emergency Personnel/ Communication (Name, Credentials, Sport, Phone #)</a:t>
            </a:r>
          </a:p>
          <a:p>
            <a:pPr lvl="1">
              <a:buClr>
                <a:schemeClr val="tx2"/>
              </a:buClr>
              <a:buFont typeface="Arial" panose="020B0604020202020204" pitchFamily="34" charset="0"/>
              <a:buChar char="•"/>
            </a:pPr>
            <a:r>
              <a:rPr lang="en-US" dirty="0">
                <a:solidFill>
                  <a:schemeClr val="bg1"/>
                </a:solidFill>
              </a:rPr>
              <a:t>Description of Emergency Equipment location</a:t>
            </a:r>
          </a:p>
          <a:p>
            <a:pPr lvl="1">
              <a:buClr>
                <a:schemeClr val="tx2"/>
              </a:buClr>
              <a:buFont typeface="Arial" panose="020B0604020202020204" pitchFamily="34" charset="0"/>
              <a:buChar char="•"/>
            </a:pPr>
            <a:r>
              <a:rPr lang="en-US" dirty="0">
                <a:solidFill>
                  <a:schemeClr val="bg1"/>
                </a:solidFill>
              </a:rPr>
              <a:t>Role of the first responders</a:t>
            </a:r>
          </a:p>
          <a:p>
            <a:pPr lvl="2">
              <a:buClr>
                <a:schemeClr val="tx2"/>
              </a:buClr>
            </a:pPr>
            <a:r>
              <a:rPr lang="en-US" dirty="0">
                <a:solidFill>
                  <a:schemeClr val="bg1"/>
                </a:solidFill>
              </a:rPr>
              <a:t>Immediate care of the injured person</a:t>
            </a:r>
          </a:p>
          <a:p>
            <a:pPr lvl="2">
              <a:buClr>
                <a:schemeClr val="tx2"/>
              </a:buClr>
            </a:pPr>
            <a:r>
              <a:rPr lang="en-US" dirty="0">
                <a:solidFill>
                  <a:schemeClr val="bg1"/>
                </a:solidFill>
              </a:rPr>
              <a:t>Activate EMS (call 911, provide pertinent information, notify campus police)</a:t>
            </a:r>
          </a:p>
          <a:p>
            <a:pPr lvl="2">
              <a:buClr>
                <a:schemeClr val="tx2"/>
              </a:buClr>
            </a:pPr>
            <a:r>
              <a:rPr lang="en-US" dirty="0">
                <a:solidFill>
                  <a:schemeClr val="bg1"/>
                </a:solidFill>
              </a:rPr>
              <a:t>Retrieve emergency equipment</a:t>
            </a:r>
          </a:p>
          <a:p>
            <a:pPr lvl="2">
              <a:buClr>
                <a:schemeClr val="tx2"/>
              </a:buClr>
            </a:pPr>
            <a:r>
              <a:rPr lang="en-US" dirty="0">
                <a:solidFill>
                  <a:schemeClr val="bg1"/>
                </a:solidFill>
              </a:rPr>
              <a:t>Direct EMS to scene</a:t>
            </a:r>
          </a:p>
          <a:p>
            <a:pPr lvl="2">
              <a:buClr>
                <a:schemeClr val="tx2"/>
              </a:buClr>
            </a:pPr>
            <a:r>
              <a:rPr lang="en-US" dirty="0">
                <a:solidFill>
                  <a:schemeClr val="bg1"/>
                </a:solidFill>
              </a:rPr>
              <a:t>Scene control</a:t>
            </a:r>
          </a:p>
          <a:p>
            <a:pPr lvl="1">
              <a:buClr>
                <a:schemeClr val="tx2"/>
              </a:buClr>
              <a:buFont typeface="Arial" panose="020B0604020202020204" pitchFamily="34" charset="0"/>
              <a:buChar char="•"/>
            </a:pPr>
            <a:r>
              <a:rPr lang="en-US" dirty="0">
                <a:solidFill>
                  <a:schemeClr val="bg1"/>
                </a:solidFill>
              </a:rPr>
              <a:t>The closest likely medical facility and the contact information (Hospital, Pharmacy, Urgent Care)</a:t>
            </a:r>
          </a:p>
          <a:p>
            <a:pPr lvl="1">
              <a:buClr>
                <a:schemeClr val="tx2"/>
              </a:buClr>
              <a:buFont typeface="Arial" panose="020B0604020202020204" pitchFamily="34" charset="0"/>
              <a:buChar char="•"/>
            </a:pPr>
            <a:r>
              <a:rPr lang="en-US" dirty="0">
                <a:solidFill>
                  <a:schemeClr val="bg1"/>
                </a:solidFill>
              </a:rPr>
              <a:t>A description of the medical time out</a:t>
            </a:r>
          </a:p>
          <a:p>
            <a:pPr lvl="1">
              <a:buClr>
                <a:schemeClr val="tx2"/>
              </a:buClr>
              <a:buFont typeface="Arial" panose="020B0604020202020204" pitchFamily="34" charset="0"/>
              <a:buChar char="•"/>
            </a:pPr>
            <a:r>
              <a:rPr lang="en-US" dirty="0">
                <a:solidFill>
                  <a:schemeClr val="bg1"/>
                </a:solidFill>
              </a:rPr>
              <a:t>The most recent revision date</a:t>
            </a:r>
          </a:p>
        </p:txBody>
      </p:sp>
      <p:sp>
        <p:nvSpPr>
          <p:cNvPr id="8" name="Content Placeholder 7">
            <a:extLst>
              <a:ext uri="{FF2B5EF4-FFF2-40B4-BE49-F238E27FC236}">
                <a16:creationId xmlns:a16="http://schemas.microsoft.com/office/drawing/2014/main" id="{D8233E62-0870-4FD4-8AF1-70E93A81A3E4}"/>
              </a:ext>
            </a:extLst>
          </p:cNvPr>
          <p:cNvSpPr>
            <a:spLocks noGrp="1"/>
          </p:cNvSpPr>
          <p:nvPr>
            <p:ph sz="half" idx="2"/>
          </p:nvPr>
        </p:nvSpPr>
        <p:spPr>
          <a:xfrm>
            <a:off x="11536680" y="1600201"/>
            <a:ext cx="45719" cy="4525963"/>
          </a:xfrm>
        </p:spPr>
        <p:txBody>
          <a:bodyPr/>
          <a:lstStyle/>
          <a:p>
            <a:endParaRPr lang="en-US" dirty="0"/>
          </a:p>
        </p:txBody>
      </p:sp>
    </p:spTree>
    <p:extLst>
      <p:ext uri="{BB962C8B-B14F-4D97-AF65-F5344CB8AC3E}">
        <p14:creationId xmlns:p14="http://schemas.microsoft.com/office/powerpoint/2010/main" val="159069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solidFill>
            <a:schemeClr val="tx1"/>
          </a:solidFill>
          <a:effectLst/>
        </p:spPr>
        <p:txBody>
          <a:bodyPr>
            <a:normAutofit/>
          </a:bodyPr>
          <a:lstStyle/>
          <a:p>
            <a:r>
              <a:rPr lang="en-US" sz="6000" b="1" dirty="0">
                <a:ln w="12700">
                  <a:solidFill>
                    <a:schemeClr val="tx1"/>
                  </a:solidFill>
                </a:ln>
                <a:solidFill>
                  <a:srgbClr val="0070C0"/>
                </a:solidFill>
              </a:rPr>
              <a:t>Emergency Action Plans</a:t>
            </a:r>
          </a:p>
        </p:txBody>
      </p:sp>
      <p:sp>
        <p:nvSpPr>
          <p:cNvPr id="7" name="Content Placeholder 6">
            <a:extLst>
              <a:ext uri="{FF2B5EF4-FFF2-40B4-BE49-F238E27FC236}">
                <a16:creationId xmlns:a16="http://schemas.microsoft.com/office/drawing/2014/main" id="{FB02F800-B3F0-40DA-8AD0-2379E6D97A35}"/>
              </a:ext>
            </a:extLst>
          </p:cNvPr>
          <p:cNvSpPr>
            <a:spLocks noGrp="1"/>
          </p:cNvSpPr>
          <p:nvPr>
            <p:ph sz="half" idx="1"/>
          </p:nvPr>
        </p:nvSpPr>
        <p:spPr>
          <a:xfrm>
            <a:off x="609600" y="1595535"/>
            <a:ext cx="5486400" cy="4530629"/>
          </a:xfrm>
        </p:spPr>
        <p:txBody>
          <a:bodyPr>
            <a:normAutofit fontScale="85000" lnSpcReduction="20000"/>
          </a:bodyPr>
          <a:lstStyle/>
          <a:p>
            <a:r>
              <a:rPr lang="en-US" b="1" dirty="0">
                <a:solidFill>
                  <a:schemeClr val="accent6"/>
                </a:solidFill>
              </a:rPr>
              <a:t>Types of Emergencies</a:t>
            </a:r>
          </a:p>
          <a:p>
            <a:pPr lvl="1"/>
            <a:r>
              <a:rPr lang="en-US" dirty="0">
                <a:solidFill>
                  <a:schemeClr val="bg1"/>
                </a:solidFill>
              </a:rPr>
              <a:t>Head and neck injuries</a:t>
            </a:r>
          </a:p>
          <a:p>
            <a:pPr lvl="1"/>
            <a:r>
              <a:rPr lang="en-US" dirty="0">
                <a:solidFill>
                  <a:schemeClr val="bg1"/>
                </a:solidFill>
              </a:rPr>
              <a:t>Cardiac arrest</a:t>
            </a:r>
          </a:p>
          <a:p>
            <a:pPr lvl="1"/>
            <a:r>
              <a:rPr lang="en-US" dirty="0">
                <a:solidFill>
                  <a:schemeClr val="bg1"/>
                </a:solidFill>
              </a:rPr>
              <a:t>Heat Illness</a:t>
            </a:r>
          </a:p>
          <a:p>
            <a:pPr lvl="1"/>
            <a:r>
              <a:rPr lang="en-US" dirty="0">
                <a:solidFill>
                  <a:schemeClr val="bg1"/>
                </a:solidFill>
              </a:rPr>
              <a:t>Exertional Rhabdomyolysis</a:t>
            </a:r>
          </a:p>
          <a:p>
            <a:pPr lvl="1"/>
            <a:r>
              <a:rPr lang="en-US" dirty="0">
                <a:solidFill>
                  <a:schemeClr val="bg1"/>
                </a:solidFill>
              </a:rPr>
              <a:t>Exertional Sickling Event</a:t>
            </a:r>
          </a:p>
          <a:p>
            <a:pPr lvl="1"/>
            <a:r>
              <a:rPr lang="en-US" dirty="0">
                <a:solidFill>
                  <a:schemeClr val="bg1"/>
                </a:solidFill>
              </a:rPr>
              <a:t>Non-exertional collapse</a:t>
            </a:r>
          </a:p>
          <a:p>
            <a:pPr lvl="1"/>
            <a:r>
              <a:rPr lang="en-US" dirty="0">
                <a:solidFill>
                  <a:schemeClr val="bg1"/>
                </a:solidFill>
              </a:rPr>
              <a:t>Asthma</a:t>
            </a:r>
          </a:p>
          <a:p>
            <a:pPr lvl="1"/>
            <a:r>
              <a:rPr lang="en-US" dirty="0">
                <a:solidFill>
                  <a:schemeClr val="bg1"/>
                </a:solidFill>
              </a:rPr>
              <a:t>Diabetic </a:t>
            </a:r>
          </a:p>
          <a:p>
            <a:pPr lvl="1"/>
            <a:r>
              <a:rPr lang="en-US" dirty="0">
                <a:solidFill>
                  <a:schemeClr val="bg1"/>
                </a:solidFill>
              </a:rPr>
              <a:t>Mental Health Crisis</a:t>
            </a:r>
          </a:p>
        </p:txBody>
      </p:sp>
      <p:sp>
        <p:nvSpPr>
          <p:cNvPr id="8" name="Content Placeholder 7">
            <a:extLst>
              <a:ext uri="{FF2B5EF4-FFF2-40B4-BE49-F238E27FC236}">
                <a16:creationId xmlns:a16="http://schemas.microsoft.com/office/drawing/2014/main" id="{90B5F70D-014C-45B2-A05F-B4D3370343D1}"/>
              </a:ext>
            </a:extLst>
          </p:cNvPr>
          <p:cNvSpPr>
            <a:spLocks noGrp="1"/>
          </p:cNvSpPr>
          <p:nvPr>
            <p:ph sz="half" idx="2"/>
          </p:nvPr>
        </p:nvSpPr>
        <p:spPr>
          <a:xfrm>
            <a:off x="6096001" y="1600201"/>
            <a:ext cx="5486400" cy="4530629"/>
          </a:xfrm>
        </p:spPr>
        <p:txBody>
          <a:bodyPr>
            <a:normAutofit fontScale="85000" lnSpcReduction="20000"/>
          </a:bodyPr>
          <a:lstStyle/>
          <a:p>
            <a:r>
              <a:rPr lang="en-US" b="1" dirty="0">
                <a:solidFill>
                  <a:schemeClr val="accent6"/>
                </a:solidFill>
              </a:rPr>
              <a:t>Roles in Emergency Action Plans</a:t>
            </a:r>
            <a:endParaRPr lang="en-US" b="1" dirty="0">
              <a:solidFill>
                <a:schemeClr val="tx1">
                  <a:lumMod val="85000"/>
                </a:schemeClr>
              </a:solidFill>
            </a:endParaRPr>
          </a:p>
          <a:p>
            <a:pPr lvl="1"/>
            <a:r>
              <a:rPr lang="en-US" dirty="0">
                <a:solidFill>
                  <a:schemeClr val="bg1"/>
                </a:solidFill>
              </a:rPr>
              <a:t>Immediate care of the person</a:t>
            </a:r>
          </a:p>
          <a:p>
            <a:pPr lvl="2"/>
            <a:r>
              <a:rPr lang="en-US" dirty="0">
                <a:solidFill>
                  <a:schemeClr val="bg1"/>
                </a:solidFill>
              </a:rPr>
              <a:t>Traditionally performed by medical staff</a:t>
            </a:r>
          </a:p>
          <a:p>
            <a:pPr lvl="1"/>
            <a:r>
              <a:rPr lang="en-US" dirty="0">
                <a:solidFill>
                  <a:schemeClr val="bg1"/>
                </a:solidFill>
              </a:rPr>
              <a:t>Activate EMS</a:t>
            </a:r>
          </a:p>
          <a:p>
            <a:pPr lvl="2"/>
            <a:r>
              <a:rPr lang="en-US" dirty="0">
                <a:solidFill>
                  <a:schemeClr val="bg1"/>
                </a:solidFill>
              </a:rPr>
              <a:t>One individual calls 911</a:t>
            </a:r>
          </a:p>
          <a:p>
            <a:pPr lvl="2"/>
            <a:r>
              <a:rPr lang="en-US" dirty="0">
                <a:solidFill>
                  <a:schemeClr val="bg1"/>
                </a:solidFill>
              </a:rPr>
              <a:t>Provide information </a:t>
            </a:r>
          </a:p>
          <a:p>
            <a:pPr marL="914400" lvl="2" indent="0">
              <a:buNone/>
            </a:pPr>
            <a:r>
              <a:rPr lang="en-US" sz="1500" dirty="0">
                <a:solidFill>
                  <a:schemeClr val="bg1"/>
                </a:solidFill>
              </a:rPr>
              <a:t>     (location, telephone number, number of</a:t>
            </a:r>
          </a:p>
          <a:p>
            <a:pPr marL="914400" lvl="2" indent="0">
              <a:buNone/>
            </a:pPr>
            <a:r>
              <a:rPr lang="en-US" sz="1500" dirty="0">
                <a:solidFill>
                  <a:schemeClr val="bg1"/>
                </a:solidFill>
              </a:rPr>
              <a:t>      injured persons, condition of injured, first</a:t>
            </a:r>
          </a:p>
          <a:p>
            <a:pPr marL="914400" lvl="2" indent="0">
              <a:buNone/>
            </a:pPr>
            <a:r>
              <a:rPr lang="en-US" sz="1500" dirty="0">
                <a:solidFill>
                  <a:schemeClr val="bg1"/>
                </a:solidFill>
              </a:rPr>
              <a:t>      aid rendered, specific directions)</a:t>
            </a:r>
          </a:p>
          <a:p>
            <a:pPr lvl="2"/>
            <a:r>
              <a:rPr lang="en-US" dirty="0">
                <a:solidFill>
                  <a:schemeClr val="bg1"/>
                </a:solidFill>
              </a:rPr>
              <a:t>Second individual calls campus police</a:t>
            </a:r>
          </a:p>
          <a:p>
            <a:pPr lvl="3"/>
            <a:r>
              <a:rPr lang="en-US" dirty="0">
                <a:solidFill>
                  <a:schemeClr val="bg1"/>
                </a:solidFill>
              </a:rPr>
              <a:t>Designate individual to “flag down” EMS and direct to scene </a:t>
            </a:r>
            <a:endParaRPr lang="en-US" sz="1300" dirty="0">
              <a:solidFill>
                <a:schemeClr val="bg1"/>
              </a:solidFill>
            </a:endParaRPr>
          </a:p>
          <a:p>
            <a:pPr lvl="1"/>
            <a:r>
              <a:rPr lang="en-US" dirty="0">
                <a:solidFill>
                  <a:schemeClr val="bg1"/>
                </a:solidFill>
              </a:rPr>
              <a:t>Retrieve medical equipment</a:t>
            </a:r>
          </a:p>
          <a:p>
            <a:pPr lvl="1"/>
            <a:r>
              <a:rPr lang="en-US" dirty="0">
                <a:solidFill>
                  <a:schemeClr val="bg1"/>
                </a:solidFill>
              </a:rPr>
              <a:t>Direct EMS to the scene</a:t>
            </a:r>
          </a:p>
          <a:p>
            <a:pPr lvl="1"/>
            <a:r>
              <a:rPr lang="en-US" dirty="0">
                <a:solidFill>
                  <a:schemeClr val="bg1"/>
                </a:solidFill>
              </a:rPr>
              <a:t>Scene control                                                  </a:t>
            </a:r>
            <a:r>
              <a:rPr lang="en-US" sz="1800" dirty="0">
                <a:solidFill>
                  <a:schemeClr val="bg1"/>
                </a:solidFill>
              </a:rPr>
              <a:t>(limit scene to those providing care)</a:t>
            </a:r>
            <a:endParaRPr lang="en-US" dirty="0">
              <a:solidFill>
                <a:schemeClr val="bg1"/>
              </a:solidFill>
            </a:endParaRPr>
          </a:p>
        </p:txBody>
      </p:sp>
    </p:spTree>
    <p:extLst>
      <p:ext uri="{BB962C8B-B14F-4D97-AF65-F5344CB8AC3E}">
        <p14:creationId xmlns:p14="http://schemas.microsoft.com/office/powerpoint/2010/main" val="2557118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solidFill>
            <a:schemeClr val="tx1"/>
          </a:solidFill>
          <a:effectLst/>
        </p:spPr>
        <p:txBody>
          <a:bodyPr>
            <a:normAutofit/>
          </a:bodyPr>
          <a:lstStyle/>
          <a:p>
            <a:r>
              <a:rPr lang="en-US" sz="6000" b="1" dirty="0">
                <a:ln w="12700">
                  <a:solidFill>
                    <a:schemeClr val="tx1"/>
                  </a:solidFill>
                </a:ln>
                <a:solidFill>
                  <a:srgbClr val="0070C0"/>
                </a:solidFill>
              </a:rPr>
              <a:t>Lightning Policy</a:t>
            </a:r>
          </a:p>
        </p:txBody>
      </p:sp>
      <p:sp>
        <p:nvSpPr>
          <p:cNvPr id="7" name="Content Placeholder 6">
            <a:extLst>
              <a:ext uri="{FF2B5EF4-FFF2-40B4-BE49-F238E27FC236}">
                <a16:creationId xmlns:a16="http://schemas.microsoft.com/office/drawing/2014/main" id="{FB02F800-B3F0-40DA-8AD0-2379E6D97A35}"/>
              </a:ext>
            </a:extLst>
          </p:cNvPr>
          <p:cNvSpPr>
            <a:spLocks noGrp="1"/>
          </p:cNvSpPr>
          <p:nvPr>
            <p:ph sz="half" idx="1"/>
          </p:nvPr>
        </p:nvSpPr>
        <p:spPr>
          <a:xfrm>
            <a:off x="609599" y="1595535"/>
            <a:ext cx="6235337" cy="4530629"/>
          </a:xfrm>
        </p:spPr>
        <p:txBody>
          <a:bodyPr>
            <a:normAutofit fontScale="40000" lnSpcReduction="20000"/>
          </a:bodyPr>
          <a:lstStyle/>
          <a:p>
            <a:r>
              <a:rPr lang="en-US" sz="4200" b="1" dirty="0">
                <a:solidFill>
                  <a:schemeClr val="accent6"/>
                </a:solidFill>
              </a:rPr>
              <a:t>Education and Prevention are the keys to lightning safety</a:t>
            </a:r>
          </a:p>
          <a:p>
            <a:pPr lvl="1"/>
            <a:r>
              <a:rPr lang="en-US" sz="4000" dirty="0">
                <a:solidFill>
                  <a:schemeClr val="bg1"/>
                </a:solidFill>
              </a:rPr>
              <a:t>Develop a lightning safety plan for each outdoor venue</a:t>
            </a:r>
          </a:p>
          <a:p>
            <a:pPr lvl="1"/>
            <a:r>
              <a:rPr lang="en-US" sz="4000" dirty="0">
                <a:solidFill>
                  <a:schemeClr val="bg1"/>
                </a:solidFill>
              </a:rPr>
              <a:t>Current recommendations is to stop activity if lightning is within 8 miles of your outdoor venue</a:t>
            </a:r>
          </a:p>
          <a:p>
            <a:pPr lvl="1"/>
            <a:r>
              <a:rPr lang="en-US" sz="4000" dirty="0">
                <a:solidFill>
                  <a:schemeClr val="bg1"/>
                </a:solidFill>
              </a:rPr>
              <a:t>Designate a person to monitor threatening weather and to notify the chain of command who can make a decision to remove a team, game personnel, tv crews, and spectators from the athletics venue</a:t>
            </a:r>
          </a:p>
          <a:p>
            <a:pPr lvl="1"/>
            <a:r>
              <a:rPr lang="en-US" sz="4000" dirty="0">
                <a:solidFill>
                  <a:schemeClr val="bg1"/>
                </a:solidFill>
              </a:rPr>
              <a:t>Activities can resume if there is no lightning within 8 miles of your outdoor venue for at least 30 minutes</a:t>
            </a:r>
          </a:p>
          <a:p>
            <a:pPr lvl="1"/>
            <a:r>
              <a:rPr lang="en-US" sz="4000" dirty="0">
                <a:solidFill>
                  <a:schemeClr val="bg1"/>
                </a:solidFill>
              </a:rPr>
              <a:t>Monitor local weather reports daily</a:t>
            </a:r>
          </a:p>
          <a:p>
            <a:pPr lvl="1"/>
            <a:r>
              <a:rPr lang="en-US" sz="4000" dirty="0">
                <a:solidFill>
                  <a:schemeClr val="bg1"/>
                </a:solidFill>
              </a:rPr>
              <a:t>Know where the closest “safer structure or location” is to every outdoor venue and how long it will take to evacuate to that venue</a:t>
            </a:r>
          </a:p>
          <a:p>
            <a:pPr lvl="1"/>
            <a:r>
              <a:rPr lang="en-US" sz="4000" dirty="0">
                <a:solidFill>
                  <a:schemeClr val="bg1"/>
                </a:solidFill>
              </a:rPr>
              <a:t>Lightening awareness should be heightened at the first flash of lightning, clap of thunder, and/or other signs of an impending storm, such as increasing winds or darkening skies, no matter how far</a:t>
            </a:r>
          </a:p>
          <a:p>
            <a:pPr lvl="1"/>
            <a:endParaRPr lang="en-US" sz="3800" b="1" dirty="0">
              <a:solidFill>
                <a:schemeClr val="accent6"/>
              </a:solidFill>
            </a:endParaRPr>
          </a:p>
          <a:p>
            <a:pPr lvl="1"/>
            <a:endParaRPr lang="en-US" sz="3800" b="1" dirty="0">
              <a:solidFill>
                <a:schemeClr val="accent6"/>
              </a:solidFill>
            </a:endParaRPr>
          </a:p>
        </p:txBody>
      </p:sp>
      <p:pic>
        <p:nvPicPr>
          <p:cNvPr id="3" name="Picture 2">
            <a:extLst>
              <a:ext uri="{FF2B5EF4-FFF2-40B4-BE49-F238E27FC236}">
                <a16:creationId xmlns:a16="http://schemas.microsoft.com/office/drawing/2014/main" id="{BA02387D-820D-4A63-B70C-21FFA5A07B6D}"/>
              </a:ext>
            </a:extLst>
          </p:cNvPr>
          <p:cNvPicPr>
            <a:picLocks noChangeAspect="1"/>
          </p:cNvPicPr>
          <p:nvPr/>
        </p:nvPicPr>
        <p:blipFill>
          <a:blip r:embed="rId2"/>
          <a:stretch>
            <a:fillRect/>
          </a:stretch>
        </p:blipFill>
        <p:spPr>
          <a:xfrm>
            <a:off x="7295745" y="2020769"/>
            <a:ext cx="4195864" cy="2816461"/>
          </a:xfrm>
          <a:prstGeom prst="rect">
            <a:avLst/>
          </a:prstGeom>
        </p:spPr>
      </p:pic>
    </p:spTree>
    <p:extLst>
      <p:ext uri="{BB962C8B-B14F-4D97-AF65-F5344CB8AC3E}">
        <p14:creationId xmlns:p14="http://schemas.microsoft.com/office/powerpoint/2010/main" val="2061656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3621-D615-4B2B-B4DB-529394BA7F48}"/>
              </a:ext>
            </a:extLst>
          </p:cNvPr>
          <p:cNvSpPr>
            <a:spLocks noGrp="1"/>
          </p:cNvSpPr>
          <p:nvPr>
            <p:ph type="title"/>
          </p:nvPr>
        </p:nvSpPr>
        <p:spPr>
          <a:solidFill>
            <a:schemeClr val="tx1"/>
          </a:solidFill>
        </p:spPr>
        <p:txBody>
          <a:bodyPr>
            <a:normAutofit/>
          </a:bodyPr>
          <a:lstStyle/>
          <a:p>
            <a:r>
              <a:rPr lang="en-US" sz="6000" b="1" dirty="0">
                <a:ln>
                  <a:solidFill>
                    <a:schemeClr val="tx1"/>
                  </a:solidFill>
                </a:ln>
                <a:solidFill>
                  <a:srgbClr val="0070C0"/>
                </a:solidFill>
              </a:rPr>
              <a:t>Head and Neck Injury</a:t>
            </a:r>
          </a:p>
        </p:txBody>
      </p:sp>
      <p:sp>
        <p:nvSpPr>
          <p:cNvPr id="3" name="Content Placeholder 2">
            <a:extLst>
              <a:ext uri="{FF2B5EF4-FFF2-40B4-BE49-F238E27FC236}">
                <a16:creationId xmlns:a16="http://schemas.microsoft.com/office/drawing/2014/main" id="{C841871D-E668-4925-A678-BF56B2099A07}"/>
              </a:ext>
            </a:extLst>
          </p:cNvPr>
          <p:cNvSpPr>
            <a:spLocks noGrp="1"/>
          </p:cNvSpPr>
          <p:nvPr>
            <p:ph sz="half" idx="1"/>
          </p:nvPr>
        </p:nvSpPr>
        <p:spPr>
          <a:xfrm>
            <a:off x="609600" y="1417636"/>
            <a:ext cx="4104904" cy="3470562"/>
          </a:xfrm>
          <a:ln>
            <a:noFill/>
          </a:ln>
        </p:spPr>
        <p:txBody>
          <a:bodyPr>
            <a:normAutofit fontScale="77500" lnSpcReduction="20000"/>
          </a:bodyPr>
          <a:lstStyle/>
          <a:p>
            <a:pPr marL="0" indent="0">
              <a:buNone/>
            </a:pPr>
            <a:r>
              <a:rPr lang="en-US" b="1" dirty="0">
                <a:solidFill>
                  <a:schemeClr val="accent6"/>
                </a:solidFill>
              </a:rPr>
              <a:t>Signs and Symptoms</a:t>
            </a:r>
          </a:p>
          <a:p>
            <a:pPr lvl="1">
              <a:buFont typeface="Arial" panose="020B0604020202020204" pitchFamily="34" charset="0"/>
              <a:buChar char="•"/>
            </a:pPr>
            <a:r>
              <a:rPr lang="en-US" dirty="0">
                <a:solidFill>
                  <a:schemeClr val="bg1"/>
                </a:solidFill>
              </a:rPr>
              <a:t>Localized pain</a:t>
            </a:r>
          </a:p>
          <a:p>
            <a:pPr lvl="1">
              <a:buFont typeface="Arial" panose="020B0604020202020204" pitchFamily="34" charset="0"/>
              <a:buChar char="•"/>
            </a:pPr>
            <a:r>
              <a:rPr lang="en-US" dirty="0">
                <a:solidFill>
                  <a:schemeClr val="bg1"/>
                </a:solidFill>
              </a:rPr>
              <a:t>Numbness</a:t>
            </a:r>
          </a:p>
          <a:p>
            <a:pPr lvl="1">
              <a:buFont typeface="Arial" panose="020B0604020202020204" pitchFamily="34" charset="0"/>
              <a:buChar char="•"/>
            </a:pPr>
            <a:r>
              <a:rPr lang="en-US" dirty="0">
                <a:solidFill>
                  <a:schemeClr val="bg1"/>
                </a:solidFill>
              </a:rPr>
              <a:t>Tingling</a:t>
            </a:r>
          </a:p>
          <a:p>
            <a:pPr lvl="1">
              <a:buFont typeface="Arial" panose="020B0604020202020204" pitchFamily="34" charset="0"/>
              <a:buChar char="•"/>
            </a:pPr>
            <a:r>
              <a:rPr lang="en-US" dirty="0">
                <a:solidFill>
                  <a:schemeClr val="bg1"/>
                </a:solidFill>
              </a:rPr>
              <a:t>Inability to move extremity</a:t>
            </a:r>
          </a:p>
          <a:p>
            <a:pPr lvl="1">
              <a:buFont typeface="Arial" panose="020B0604020202020204" pitchFamily="34" charset="0"/>
              <a:buChar char="•"/>
            </a:pPr>
            <a:r>
              <a:rPr lang="en-US" dirty="0">
                <a:solidFill>
                  <a:schemeClr val="bg1"/>
                </a:solidFill>
              </a:rPr>
              <a:t>Loss of consciousness</a:t>
            </a:r>
          </a:p>
          <a:p>
            <a:pPr lvl="1">
              <a:buFont typeface="Arial" panose="020B0604020202020204" pitchFamily="34" charset="0"/>
              <a:buChar char="•"/>
            </a:pPr>
            <a:r>
              <a:rPr lang="en-US" dirty="0">
                <a:solidFill>
                  <a:schemeClr val="bg1"/>
                </a:solidFill>
              </a:rPr>
              <a:t>Confusion</a:t>
            </a:r>
          </a:p>
          <a:p>
            <a:pPr lvl="1">
              <a:buFont typeface="Arial" panose="020B0604020202020204" pitchFamily="34" charset="0"/>
              <a:buChar char="•"/>
            </a:pPr>
            <a:r>
              <a:rPr lang="en-US" dirty="0">
                <a:solidFill>
                  <a:schemeClr val="bg1"/>
                </a:solidFill>
              </a:rPr>
              <a:t>Nausea </a:t>
            </a:r>
          </a:p>
          <a:p>
            <a:pPr lvl="1">
              <a:buFont typeface="Arial" panose="020B0604020202020204" pitchFamily="34" charset="0"/>
              <a:buChar char="•"/>
            </a:pPr>
            <a:r>
              <a:rPr lang="en-US" dirty="0">
                <a:solidFill>
                  <a:schemeClr val="bg1"/>
                </a:solidFill>
              </a:rPr>
              <a:t>Dizziness </a:t>
            </a:r>
          </a:p>
        </p:txBody>
      </p:sp>
      <p:sp>
        <p:nvSpPr>
          <p:cNvPr id="4" name="Content Placeholder 3">
            <a:extLst>
              <a:ext uri="{FF2B5EF4-FFF2-40B4-BE49-F238E27FC236}">
                <a16:creationId xmlns:a16="http://schemas.microsoft.com/office/drawing/2014/main" id="{A49BD386-7AE4-4709-9D41-A9F4A06B04C2}"/>
              </a:ext>
            </a:extLst>
          </p:cNvPr>
          <p:cNvSpPr>
            <a:spLocks noGrp="1"/>
          </p:cNvSpPr>
          <p:nvPr>
            <p:ph sz="half" idx="2"/>
          </p:nvPr>
        </p:nvSpPr>
        <p:spPr>
          <a:xfrm>
            <a:off x="4714504" y="1417637"/>
            <a:ext cx="6867896" cy="3470563"/>
          </a:xfrm>
          <a:ln>
            <a:noFill/>
          </a:ln>
        </p:spPr>
        <p:txBody>
          <a:bodyPr>
            <a:normAutofit fontScale="77500" lnSpcReduction="20000"/>
          </a:bodyPr>
          <a:lstStyle/>
          <a:p>
            <a:pPr marL="0" indent="0">
              <a:buNone/>
            </a:pPr>
            <a:r>
              <a:rPr lang="en-US" b="1" dirty="0">
                <a:solidFill>
                  <a:schemeClr val="accent6"/>
                </a:solidFill>
              </a:rPr>
              <a:t>What to do</a:t>
            </a:r>
          </a:p>
          <a:p>
            <a:pPr lvl="1">
              <a:buFont typeface="Arial" panose="020B0604020202020204" pitchFamily="34" charset="0"/>
              <a:buChar char="•"/>
            </a:pPr>
            <a:r>
              <a:rPr lang="en-US" dirty="0">
                <a:solidFill>
                  <a:schemeClr val="bg1"/>
                </a:solidFill>
              </a:rPr>
              <a:t>Alert medical staff right away</a:t>
            </a:r>
          </a:p>
          <a:p>
            <a:pPr lvl="1">
              <a:buFont typeface="Arial" panose="020B0604020202020204" pitchFamily="34" charset="0"/>
              <a:buChar char="•"/>
            </a:pPr>
            <a:r>
              <a:rPr lang="en-US" dirty="0">
                <a:solidFill>
                  <a:schemeClr val="bg1"/>
                </a:solidFill>
              </a:rPr>
              <a:t>If unavailable call 911</a:t>
            </a:r>
          </a:p>
          <a:p>
            <a:pPr lvl="1">
              <a:buFont typeface="Arial" panose="020B0604020202020204" pitchFamily="34" charset="0"/>
              <a:buChar char="•"/>
            </a:pPr>
            <a:r>
              <a:rPr lang="en-US" dirty="0">
                <a:solidFill>
                  <a:schemeClr val="bg1"/>
                </a:solidFill>
              </a:rPr>
              <a:t>Stabilize head and neck</a:t>
            </a:r>
          </a:p>
          <a:p>
            <a:pPr lvl="2"/>
            <a:r>
              <a:rPr lang="en-US" sz="2100" b="0" i="0" u="none" strike="noStrike" dirty="0">
                <a:solidFill>
                  <a:srgbClr val="000000"/>
                </a:solidFill>
                <a:effectLst/>
                <a:latin typeface="Times New Roman" panose="02020603050405020304" pitchFamily="18" charset="0"/>
              </a:rPr>
              <a:t>Cervical collars or immobilization devices can be applied</a:t>
            </a:r>
            <a:endParaRPr lang="en-US" sz="2100" dirty="0">
              <a:solidFill>
                <a:schemeClr val="bg1"/>
              </a:solidFill>
            </a:endParaRPr>
          </a:p>
          <a:p>
            <a:pPr lvl="1">
              <a:buFont typeface="Arial" panose="020B0604020202020204" pitchFamily="34" charset="0"/>
              <a:buChar char="•"/>
            </a:pPr>
            <a:r>
              <a:rPr lang="en-US" dirty="0">
                <a:solidFill>
                  <a:schemeClr val="bg1"/>
                </a:solidFill>
              </a:rPr>
              <a:t>Do not move unless necessary to preserve life</a:t>
            </a:r>
          </a:p>
          <a:p>
            <a:pPr lvl="2"/>
            <a:r>
              <a:rPr lang="en-US" dirty="0">
                <a:solidFill>
                  <a:schemeClr val="bg1"/>
                </a:solidFill>
              </a:rPr>
              <a:t>If the person needs to vomit, roll head, neck and body as one unit to the side</a:t>
            </a:r>
          </a:p>
          <a:p>
            <a:pPr lvl="1">
              <a:buFont typeface="Arial" panose="020B0604020202020204" pitchFamily="34" charset="0"/>
              <a:buChar char="•"/>
            </a:pPr>
            <a:r>
              <a:rPr lang="en-US" dirty="0">
                <a:solidFill>
                  <a:schemeClr val="bg1"/>
                </a:solidFill>
              </a:rPr>
              <a:t>Monitor for loss of movement or development of numbness</a:t>
            </a:r>
          </a:p>
          <a:p>
            <a:pPr lvl="1">
              <a:buFont typeface="Arial" panose="020B0604020202020204" pitchFamily="34" charset="0"/>
              <a:buChar char="•"/>
            </a:pPr>
            <a:r>
              <a:rPr lang="en-US" dirty="0">
                <a:solidFill>
                  <a:schemeClr val="bg1"/>
                </a:solidFill>
              </a:rPr>
              <a:t>CPR may be necessary and if needed should be prioritized over head and neck injury.</a:t>
            </a:r>
          </a:p>
          <a:p>
            <a:pPr lvl="2"/>
            <a:r>
              <a:rPr lang="en-US" dirty="0">
                <a:solidFill>
                  <a:schemeClr val="bg1"/>
                </a:solidFill>
              </a:rPr>
              <a:t>If possible, keep head and neck stabilized during CPR </a:t>
            </a:r>
          </a:p>
          <a:p>
            <a:pPr lvl="1"/>
            <a:endParaRPr lang="en-US" b="1" dirty="0">
              <a:solidFill>
                <a:schemeClr val="tx1">
                  <a:lumMod val="85000"/>
                </a:schemeClr>
              </a:solidFill>
            </a:endParaRPr>
          </a:p>
        </p:txBody>
      </p:sp>
      <p:sp>
        <p:nvSpPr>
          <p:cNvPr id="5" name="TextBox 4">
            <a:extLst>
              <a:ext uri="{FF2B5EF4-FFF2-40B4-BE49-F238E27FC236}">
                <a16:creationId xmlns:a16="http://schemas.microsoft.com/office/drawing/2014/main" id="{7AC54930-6527-24E0-5F10-694020F6FBCC}"/>
              </a:ext>
            </a:extLst>
          </p:cNvPr>
          <p:cNvSpPr txBox="1"/>
          <p:nvPr/>
        </p:nvSpPr>
        <p:spPr>
          <a:xfrm>
            <a:off x="609600" y="4888198"/>
            <a:ext cx="10972800" cy="1846659"/>
          </a:xfrm>
          <a:prstGeom prst="rect">
            <a:avLst/>
          </a:prstGeom>
          <a:noFill/>
          <a:ln>
            <a:noFill/>
          </a:ln>
        </p:spPr>
        <p:txBody>
          <a:bodyPr wrap="square" rtlCol="0">
            <a:spAutoFit/>
          </a:bodyPr>
          <a:lstStyle/>
          <a:p>
            <a:r>
              <a:rPr lang="en-US" sz="2400" b="1" dirty="0">
                <a:solidFill>
                  <a:schemeClr val="accent6"/>
                </a:solidFill>
              </a:rPr>
              <a:t>Special Attention</a:t>
            </a:r>
          </a:p>
          <a:p>
            <a:pPr marL="285750" indent="-285750">
              <a:buFont typeface="Arial" panose="020B0604020202020204" pitchFamily="34" charset="0"/>
              <a:buChar char="•"/>
            </a:pPr>
            <a:r>
              <a:rPr lang="en-US" dirty="0">
                <a:solidFill>
                  <a:schemeClr val="bg1"/>
                </a:solidFill>
              </a:rPr>
              <a:t>If sport equipment is present, staff will need to trained on proper removal procedure</a:t>
            </a:r>
          </a:p>
          <a:p>
            <a:pPr marL="285750" indent="-285750">
              <a:buFont typeface="Arial" panose="020B0604020202020204" pitchFamily="34" charset="0"/>
              <a:buChar char="•"/>
            </a:pPr>
            <a:r>
              <a:rPr lang="en-US" dirty="0">
                <a:solidFill>
                  <a:schemeClr val="bg1"/>
                </a:solidFill>
              </a:rPr>
              <a:t>Once EMS arrives transfer of care will be initiated. EMS will likely decide if patient will be spine boarded or if other transportation device will be used based on local procedures. </a:t>
            </a:r>
          </a:p>
          <a:p>
            <a:endParaRPr lang="en-US" b="1" dirty="0">
              <a:solidFill>
                <a:schemeClr val="accent6"/>
              </a:solidFill>
            </a:endParaRPr>
          </a:p>
          <a:p>
            <a:endParaRPr lang="en-US" dirty="0"/>
          </a:p>
        </p:txBody>
      </p:sp>
    </p:spTree>
    <p:extLst>
      <p:ext uri="{BB962C8B-B14F-4D97-AF65-F5344CB8AC3E}">
        <p14:creationId xmlns:p14="http://schemas.microsoft.com/office/powerpoint/2010/main" val="330264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23621-D615-4B2B-B4DB-529394BA7F48}"/>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CARDIAC ARREST</a:t>
            </a:r>
          </a:p>
        </p:txBody>
      </p:sp>
      <p:sp>
        <p:nvSpPr>
          <p:cNvPr id="3" name="Content Placeholder 2">
            <a:extLst>
              <a:ext uri="{FF2B5EF4-FFF2-40B4-BE49-F238E27FC236}">
                <a16:creationId xmlns:a16="http://schemas.microsoft.com/office/drawing/2014/main" id="{C841871D-E668-4925-A678-BF56B2099A07}"/>
              </a:ext>
            </a:extLst>
          </p:cNvPr>
          <p:cNvSpPr>
            <a:spLocks noGrp="1"/>
          </p:cNvSpPr>
          <p:nvPr>
            <p:ph sz="half" idx="1"/>
          </p:nvPr>
        </p:nvSpPr>
        <p:spPr>
          <a:xfrm>
            <a:off x="609600" y="1600201"/>
            <a:ext cx="3912973" cy="3268361"/>
          </a:xfrm>
          <a:ln>
            <a:noFill/>
          </a:ln>
        </p:spPr>
        <p:txBody>
          <a:bodyPr>
            <a:normAutofit fontScale="85000" lnSpcReduction="20000"/>
          </a:bodyPr>
          <a:lstStyle/>
          <a:p>
            <a:r>
              <a:rPr lang="en-US" b="1" dirty="0">
                <a:solidFill>
                  <a:schemeClr val="accent6"/>
                </a:solidFill>
              </a:rPr>
              <a:t>Signs and Symptoms</a:t>
            </a:r>
          </a:p>
          <a:p>
            <a:pPr lvl="1">
              <a:buFont typeface="Arial" panose="020B0604020202020204" pitchFamily="34" charset="0"/>
              <a:buChar char="•"/>
            </a:pPr>
            <a:r>
              <a:rPr lang="en-US" dirty="0">
                <a:solidFill>
                  <a:schemeClr val="bg1"/>
                </a:solidFill>
              </a:rPr>
              <a:t>Fatigue or weakness</a:t>
            </a:r>
          </a:p>
          <a:p>
            <a:pPr lvl="1">
              <a:buFont typeface="Arial" panose="020B0604020202020204" pitchFamily="34" charset="0"/>
              <a:buChar char="•"/>
            </a:pPr>
            <a:r>
              <a:rPr lang="en-US" dirty="0">
                <a:solidFill>
                  <a:schemeClr val="bg1"/>
                </a:solidFill>
              </a:rPr>
              <a:t>Shortness of breath</a:t>
            </a:r>
          </a:p>
          <a:p>
            <a:pPr lvl="1">
              <a:buFont typeface="Arial" panose="020B0604020202020204" pitchFamily="34" charset="0"/>
              <a:buChar char="•"/>
            </a:pPr>
            <a:r>
              <a:rPr lang="en-US" dirty="0">
                <a:solidFill>
                  <a:schemeClr val="bg1"/>
                </a:solidFill>
              </a:rPr>
              <a:t>Dizziness or lightheadedness</a:t>
            </a:r>
          </a:p>
          <a:p>
            <a:pPr lvl="1">
              <a:buFont typeface="Arial" panose="020B0604020202020204" pitchFamily="34" charset="0"/>
              <a:buChar char="•"/>
            </a:pPr>
            <a:r>
              <a:rPr lang="en-US" dirty="0">
                <a:solidFill>
                  <a:schemeClr val="bg1"/>
                </a:solidFill>
              </a:rPr>
              <a:t>Heart palpitations</a:t>
            </a:r>
          </a:p>
          <a:p>
            <a:pPr lvl="1">
              <a:buFont typeface="Arial" panose="020B0604020202020204" pitchFamily="34" charset="0"/>
              <a:buChar char="•"/>
            </a:pPr>
            <a:r>
              <a:rPr lang="en-US" dirty="0">
                <a:solidFill>
                  <a:schemeClr val="bg1"/>
                </a:solidFill>
              </a:rPr>
              <a:t>Chest discomfort</a:t>
            </a:r>
          </a:p>
          <a:p>
            <a:pPr lvl="1">
              <a:buFont typeface="Arial" panose="020B0604020202020204" pitchFamily="34" charset="0"/>
              <a:buChar char="•"/>
            </a:pPr>
            <a:r>
              <a:rPr lang="en-US" dirty="0">
                <a:solidFill>
                  <a:schemeClr val="bg1"/>
                </a:solidFill>
              </a:rPr>
              <a:t>Sudden collapse</a:t>
            </a:r>
          </a:p>
          <a:p>
            <a:pPr lvl="1">
              <a:buFont typeface="Arial" panose="020B0604020202020204" pitchFamily="34" charset="0"/>
              <a:buChar char="•"/>
            </a:pPr>
            <a:r>
              <a:rPr lang="en-US" dirty="0">
                <a:solidFill>
                  <a:schemeClr val="bg1"/>
                </a:solidFill>
              </a:rPr>
              <a:t>No pulse</a:t>
            </a:r>
          </a:p>
          <a:p>
            <a:pPr lvl="1">
              <a:buFont typeface="Arial" panose="020B0604020202020204" pitchFamily="34" charset="0"/>
              <a:buChar char="•"/>
            </a:pPr>
            <a:r>
              <a:rPr lang="en-US" dirty="0">
                <a:solidFill>
                  <a:schemeClr val="bg1"/>
                </a:solidFill>
              </a:rPr>
              <a:t>No breathing</a:t>
            </a:r>
          </a:p>
          <a:p>
            <a:pPr lvl="1">
              <a:buFont typeface="Arial" panose="020B0604020202020204" pitchFamily="34" charset="0"/>
              <a:buChar char="•"/>
            </a:pPr>
            <a:r>
              <a:rPr lang="en-US" dirty="0">
                <a:solidFill>
                  <a:schemeClr val="bg1"/>
                </a:solidFill>
              </a:rPr>
              <a:t>Convulsions</a:t>
            </a:r>
          </a:p>
        </p:txBody>
      </p:sp>
      <p:sp>
        <p:nvSpPr>
          <p:cNvPr id="4" name="Content Placeholder 3">
            <a:extLst>
              <a:ext uri="{FF2B5EF4-FFF2-40B4-BE49-F238E27FC236}">
                <a16:creationId xmlns:a16="http://schemas.microsoft.com/office/drawing/2014/main" id="{A49BD386-7AE4-4709-9D41-A9F4A06B04C2}"/>
              </a:ext>
            </a:extLst>
          </p:cNvPr>
          <p:cNvSpPr>
            <a:spLocks noGrp="1"/>
          </p:cNvSpPr>
          <p:nvPr>
            <p:ph sz="half" idx="2"/>
          </p:nvPr>
        </p:nvSpPr>
        <p:spPr>
          <a:xfrm>
            <a:off x="4522573" y="1600201"/>
            <a:ext cx="7059827" cy="3268361"/>
          </a:xfrm>
          <a:ln>
            <a:noFill/>
          </a:ln>
        </p:spPr>
        <p:txBody>
          <a:bodyPr>
            <a:normAutofit fontScale="85000" lnSpcReduction="20000"/>
          </a:bodyPr>
          <a:lstStyle/>
          <a:p>
            <a:r>
              <a:rPr lang="en-US" b="1" dirty="0">
                <a:solidFill>
                  <a:schemeClr val="accent6"/>
                </a:solidFill>
              </a:rPr>
              <a:t>What to do</a:t>
            </a:r>
          </a:p>
          <a:p>
            <a:pPr lvl="1">
              <a:buFont typeface="Arial" panose="020B0604020202020204" pitchFamily="34" charset="0"/>
              <a:buChar char="•"/>
            </a:pPr>
            <a:r>
              <a:rPr lang="en-US" dirty="0">
                <a:solidFill>
                  <a:schemeClr val="bg1"/>
                </a:solidFill>
              </a:rPr>
              <a:t>Alert medical staff right away</a:t>
            </a:r>
          </a:p>
          <a:p>
            <a:pPr lvl="1">
              <a:buFont typeface="Arial" panose="020B0604020202020204" pitchFamily="34" charset="0"/>
              <a:buChar char="•"/>
            </a:pPr>
            <a:r>
              <a:rPr lang="en-US" dirty="0">
                <a:solidFill>
                  <a:schemeClr val="bg1"/>
                </a:solidFill>
              </a:rPr>
              <a:t>If unavailable call 911</a:t>
            </a:r>
          </a:p>
          <a:p>
            <a:pPr lvl="1">
              <a:buFont typeface="Arial" panose="020B0604020202020204" pitchFamily="34" charset="0"/>
              <a:buChar char="•"/>
            </a:pPr>
            <a:r>
              <a:rPr lang="en-US" dirty="0">
                <a:solidFill>
                  <a:schemeClr val="bg1"/>
                </a:solidFill>
              </a:rPr>
              <a:t>If someone else is available, send them to retrieve AED</a:t>
            </a:r>
          </a:p>
          <a:p>
            <a:pPr lvl="2"/>
            <a:r>
              <a:rPr lang="en-US" dirty="0">
                <a:solidFill>
                  <a:schemeClr val="bg1"/>
                </a:solidFill>
              </a:rPr>
              <a:t>Place pads as quickly as possible</a:t>
            </a:r>
          </a:p>
          <a:p>
            <a:pPr lvl="1">
              <a:buFont typeface="Arial" panose="020B0604020202020204" pitchFamily="34" charset="0"/>
              <a:buChar char="•"/>
            </a:pPr>
            <a:r>
              <a:rPr lang="en-US" dirty="0">
                <a:solidFill>
                  <a:schemeClr val="bg1"/>
                </a:solidFill>
              </a:rPr>
              <a:t>Check breathing and pulse</a:t>
            </a:r>
          </a:p>
          <a:p>
            <a:pPr lvl="1">
              <a:buFont typeface="Arial" panose="020B0604020202020204" pitchFamily="34" charset="0"/>
              <a:buChar char="•"/>
            </a:pPr>
            <a:r>
              <a:rPr lang="en-US" dirty="0">
                <a:solidFill>
                  <a:schemeClr val="bg1"/>
                </a:solidFill>
              </a:rPr>
              <a:t>If trained, begin CPR</a:t>
            </a:r>
          </a:p>
          <a:p>
            <a:pPr lvl="1">
              <a:buFont typeface="Arial" panose="020B0604020202020204" pitchFamily="34" charset="0"/>
              <a:buChar char="•"/>
            </a:pPr>
            <a:r>
              <a:rPr lang="en-US" dirty="0">
                <a:solidFill>
                  <a:schemeClr val="bg1"/>
                </a:solidFill>
              </a:rPr>
              <a:t>Continue CPR until person starts to breathe or medical staff arrive</a:t>
            </a:r>
          </a:p>
          <a:p>
            <a:pPr lvl="1"/>
            <a:endParaRPr lang="en-US" b="1" dirty="0">
              <a:solidFill>
                <a:schemeClr val="tx1">
                  <a:lumMod val="85000"/>
                </a:schemeClr>
              </a:solidFill>
            </a:endParaRPr>
          </a:p>
        </p:txBody>
      </p:sp>
      <p:sp>
        <p:nvSpPr>
          <p:cNvPr id="5" name="TextBox 4">
            <a:extLst>
              <a:ext uri="{FF2B5EF4-FFF2-40B4-BE49-F238E27FC236}">
                <a16:creationId xmlns:a16="http://schemas.microsoft.com/office/drawing/2014/main" id="{EA3742E6-B102-A795-7DC7-4B87D6B60158}"/>
              </a:ext>
            </a:extLst>
          </p:cNvPr>
          <p:cNvSpPr txBox="1"/>
          <p:nvPr/>
        </p:nvSpPr>
        <p:spPr>
          <a:xfrm>
            <a:off x="609600" y="4868562"/>
            <a:ext cx="10972800" cy="1569660"/>
          </a:xfrm>
          <a:prstGeom prst="rect">
            <a:avLst/>
          </a:prstGeom>
          <a:noFill/>
          <a:ln>
            <a:noFill/>
          </a:ln>
        </p:spPr>
        <p:txBody>
          <a:bodyPr wrap="square" rtlCol="0">
            <a:spAutoFit/>
          </a:bodyPr>
          <a:lstStyle/>
          <a:p>
            <a:r>
              <a:rPr lang="en-US" sz="2400" b="1" dirty="0">
                <a:solidFill>
                  <a:schemeClr val="accent6"/>
                </a:solidFill>
              </a:rPr>
              <a:t>Preparedness</a:t>
            </a:r>
          </a:p>
          <a:p>
            <a:pPr marL="285750" indent="-285750">
              <a:buFont typeface="Arial" panose="020B0604020202020204" pitchFamily="34" charset="0"/>
              <a:buChar char="•"/>
            </a:pPr>
            <a:r>
              <a:rPr lang="en-US" dirty="0">
                <a:solidFill>
                  <a:schemeClr val="bg1"/>
                </a:solidFill>
              </a:rPr>
              <a:t>Early use of an AED nearly doubles the chance of survival of a patient who is suffering a cardiac arrest. Having one available and accessible can make a big difference</a:t>
            </a:r>
          </a:p>
          <a:p>
            <a:pPr marL="285750" indent="-285750">
              <a:buFont typeface="Arial" panose="020B0604020202020204" pitchFamily="34" charset="0"/>
              <a:buChar char="•"/>
            </a:pPr>
            <a:r>
              <a:rPr lang="en-US" dirty="0">
                <a:solidFill>
                  <a:schemeClr val="bg1"/>
                </a:solidFill>
              </a:rPr>
              <a:t>Having all athletic staff and coaches CPR certified is encouraged</a:t>
            </a:r>
          </a:p>
          <a:p>
            <a:endParaRPr lang="en-US" b="1" dirty="0">
              <a:solidFill>
                <a:schemeClr val="accent6"/>
              </a:solidFill>
            </a:endParaRPr>
          </a:p>
        </p:txBody>
      </p:sp>
    </p:spTree>
    <p:extLst>
      <p:ext uri="{BB962C8B-B14F-4D97-AF65-F5344CB8AC3E}">
        <p14:creationId xmlns:p14="http://schemas.microsoft.com/office/powerpoint/2010/main" val="171626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668EA3-8C1A-481E-A556-003478F29E34}"/>
              </a:ext>
            </a:extLst>
          </p:cNvPr>
          <p:cNvSpPr>
            <a:spLocks noGrp="1"/>
          </p:cNvSpPr>
          <p:nvPr>
            <p:ph type="title"/>
          </p:nvPr>
        </p:nvSpPr>
        <p:spPr>
          <a:xfrm>
            <a:off x="762000" y="419433"/>
            <a:ext cx="10515600" cy="977114"/>
          </a:xfrm>
          <a:solidFill>
            <a:schemeClr val="tx1"/>
          </a:solidFill>
        </p:spPr>
        <p:txBody>
          <a:bodyPr>
            <a:noAutofit/>
          </a:bodyPr>
          <a:lstStyle/>
          <a:p>
            <a:r>
              <a:rPr lang="en-US" sz="6000" b="1" dirty="0">
                <a:ln w="12700">
                  <a:solidFill>
                    <a:schemeClr val="tx1"/>
                  </a:solidFill>
                </a:ln>
                <a:solidFill>
                  <a:srgbClr val="0070C0"/>
                </a:solidFill>
              </a:rPr>
              <a:t>HEAT ILLNESS</a:t>
            </a:r>
          </a:p>
        </p:txBody>
      </p:sp>
      <p:sp>
        <p:nvSpPr>
          <p:cNvPr id="5" name="Content Placeholder 4">
            <a:extLst>
              <a:ext uri="{FF2B5EF4-FFF2-40B4-BE49-F238E27FC236}">
                <a16:creationId xmlns:a16="http://schemas.microsoft.com/office/drawing/2014/main" id="{C4986313-F8BF-4FB1-BCA5-ADAE5736694F}"/>
              </a:ext>
            </a:extLst>
          </p:cNvPr>
          <p:cNvSpPr>
            <a:spLocks noGrp="1"/>
          </p:cNvSpPr>
          <p:nvPr>
            <p:ph sz="half" idx="1"/>
          </p:nvPr>
        </p:nvSpPr>
        <p:spPr>
          <a:xfrm>
            <a:off x="838200" y="1396548"/>
            <a:ext cx="5181600" cy="3687081"/>
          </a:xfrm>
          <a:ln>
            <a:noFill/>
          </a:ln>
        </p:spPr>
        <p:txBody>
          <a:bodyPr>
            <a:normAutofit fontScale="40000" lnSpcReduction="20000"/>
          </a:bodyPr>
          <a:lstStyle/>
          <a:p>
            <a:r>
              <a:rPr lang="en-US" sz="4500" b="1" dirty="0">
                <a:solidFill>
                  <a:schemeClr val="accent6"/>
                </a:solidFill>
              </a:rPr>
              <a:t>Signs and symptoms</a:t>
            </a:r>
          </a:p>
          <a:p>
            <a:pPr lvl="1">
              <a:buFont typeface="Arial" panose="020B0604020202020204" pitchFamily="34" charset="0"/>
              <a:buChar char="•"/>
            </a:pPr>
            <a:r>
              <a:rPr lang="en-US" sz="3800" dirty="0">
                <a:solidFill>
                  <a:schemeClr val="bg1"/>
                </a:solidFill>
              </a:rPr>
              <a:t>Heavy sweating</a:t>
            </a:r>
          </a:p>
          <a:p>
            <a:pPr lvl="1">
              <a:buFont typeface="Arial" panose="020B0604020202020204" pitchFamily="34" charset="0"/>
              <a:buChar char="•"/>
            </a:pPr>
            <a:r>
              <a:rPr lang="en-US" sz="3800" dirty="0">
                <a:solidFill>
                  <a:schemeClr val="bg1"/>
                </a:solidFill>
              </a:rPr>
              <a:t>High core temperature &gt; 103  ̊ F</a:t>
            </a:r>
          </a:p>
          <a:p>
            <a:pPr lvl="2"/>
            <a:r>
              <a:rPr lang="en-US" sz="3800" dirty="0">
                <a:solidFill>
                  <a:schemeClr val="bg1"/>
                </a:solidFill>
              </a:rPr>
              <a:t>Can only be obtained with rectal thermometry </a:t>
            </a:r>
          </a:p>
          <a:p>
            <a:pPr lvl="1">
              <a:buFont typeface="Arial" panose="020B0604020202020204" pitchFamily="34" charset="0"/>
              <a:buChar char="•"/>
            </a:pPr>
            <a:r>
              <a:rPr lang="en-US" sz="3800" dirty="0">
                <a:solidFill>
                  <a:schemeClr val="bg1"/>
                </a:solidFill>
              </a:rPr>
              <a:t>Cold, pale and clammy skin (Heat exhaustion)</a:t>
            </a:r>
          </a:p>
          <a:p>
            <a:pPr lvl="1">
              <a:buFont typeface="Arial" panose="020B0604020202020204" pitchFamily="34" charset="0"/>
              <a:buChar char="•"/>
            </a:pPr>
            <a:r>
              <a:rPr lang="en-US" sz="3800" dirty="0">
                <a:solidFill>
                  <a:schemeClr val="bg1"/>
                </a:solidFill>
              </a:rPr>
              <a:t>Hot, red, dry or damp skin (Heat stroke)</a:t>
            </a:r>
          </a:p>
          <a:p>
            <a:pPr lvl="1">
              <a:buFont typeface="Arial" panose="020B0604020202020204" pitchFamily="34" charset="0"/>
              <a:buChar char="•"/>
            </a:pPr>
            <a:r>
              <a:rPr lang="en-US" sz="3800" dirty="0">
                <a:solidFill>
                  <a:schemeClr val="bg1"/>
                </a:solidFill>
              </a:rPr>
              <a:t>Fast pulse</a:t>
            </a:r>
          </a:p>
          <a:p>
            <a:pPr lvl="1">
              <a:buFont typeface="Arial" panose="020B0604020202020204" pitchFamily="34" charset="0"/>
              <a:buChar char="•"/>
            </a:pPr>
            <a:r>
              <a:rPr lang="en-US" sz="3800" dirty="0">
                <a:solidFill>
                  <a:schemeClr val="bg1"/>
                </a:solidFill>
              </a:rPr>
              <a:t>Cramping</a:t>
            </a:r>
          </a:p>
          <a:p>
            <a:pPr lvl="1">
              <a:buFont typeface="Arial" panose="020B0604020202020204" pitchFamily="34" charset="0"/>
              <a:buChar char="•"/>
            </a:pPr>
            <a:r>
              <a:rPr lang="en-US" sz="3800" dirty="0">
                <a:solidFill>
                  <a:schemeClr val="bg1"/>
                </a:solidFill>
              </a:rPr>
              <a:t>Head ache</a:t>
            </a:r>
          </a:p>
          <a:p>
            <a:pPr lvl="1">
              <a:buFont typeface="Arial" panose="020B0604020202020204" pitchFamily="34" charset="0"/>
              <a:buChar char="•"/>
            </a:pPr>
            <a:r>
              <a:rPr lang="en-US" sz="3800" dirty="0">
                <a:solidFill>
                  <a:schemeClr val="bg1"/>
                </a:solidFill>
              </a:rPr>
              <a:t>Dizziness </a:t>
            </a:r>
          </a:p>
          <a:p>
            <a:pPr lvl="1">
              <a:buFont typeface="Arial" panose="020B0604020202020204" pitchFamily="34" charset="0"/>
              <a:buChar char="•"/>
            </a:pPr>
            <a:r>
              <a:rPr lang="en-US" sz="3800" dirty="0">
                <a:solidFill>
                  <a:schemeClr val="bg1"/>
                </a:solidFill>
              </a:rPr>
              <a:t>Behavior change</a:t>
            </a:r>
          </a:p>
          <a:p>
            <a:pPr lvl="1">
              <a:buFont typeface="Arial" panose="020B0604020202020204" pitchFamily="34" charset="0"/>
              <a:buChar char="•"/>
            </a:pPr>
            <a:r>
              <a:rPr lang="en-US" sz="3800" dirty="0">
                <a:solidFill>
                  <a:schemeClr val="bg1"/>
                </a:solidFill>
              </a:rPr>
              <a:t>Agitation and combativeness possible</a:t>
            </a:r>
          </a:p>
          <a:p>
            <a:pPr lvl="1">
              <a:buFont typeface="Arial" panose="020B0604020202020204" pitchFamily="34" charset="0"/>
              <a:buChar char="•"/>
            </a:pPr>
            <a:r>
              <a:rPr lang="en-US" sz="3800" dirty="0">
                <a:solidFill>
                  <a:schemeClr val="bg1"/>
                </a:solidFill>
              </a:rPr>
              <a:t>Nausea</a:t>
            </a:r>
          </a:p>
          <a:p>
            <a:pPr lvl="1">
              <a:buFont typeface="Arial" panose="020B0604020202020204" pitchFamily="34" charset="0"/>
              <a:buChar char="•"/>
            </a:pPr>
            <a:r>
              <a:rPr lang="en-US" sz="3800" dirty="0">
                <a:solidFill>
                  <a:schemeClr val="bg1"/>
                </a:solidFill>
              </a:rPr>
              <a:t>Fainting </a:t>
            </a:r>
          </a:p>
          <a:p>
            <a:pPr lvl="1">
              <a:buFont typeface="Arial" panose="020B0604020202020204" pitchFamily="34" charset="0"/>
              <a:buChar char="•"/>
            </a:pPr>
            <a:r>
              <a:rPr lang="en-US" sz="3800" dirty="0">
                <a:solidFill>
                  <a:schemeClr val="bg1"/>
                </a:solidFill>
              </a:rPr>
              <a:t>Loss of consciousness</a:t>
            </a:r>
            <a:endParaRPr lang="en-US" sz="3800" dirty="0">
              <a:solidFill>
                <a:schemeClr val="tx1">
                  <a:lumMod val="85000"/>
                </a:schemeClr>
              </a:solidFill>
            </a:endParaRPr>
          </a:p>
          <a:p>
            <a:pPr marL="457200" lvl="1" indent="0">
              <a:buNone/>
            </a:pPr>
            <a:endParaRPr lang="en-US" dirty="0"/>
          </a:p>
        </p:txBody>
      </p:sp>
      <p:sp>
        <p:nvSpPr>
          <p:cNvPr id="6" name="Content Placeholder 5">
            <a:extLst>
              <a:ext uri="{FF2B5EF4-FFF2-40B4-BE49-F238E27FC236}">
                <a16:creationId xmlns:a16="http://schemas.microsoft.com/office/drawing/2014/main" id="{579DF35F-325A-471E-900E-50F0A993A59A}"/>
              </a:ext>
            </a:extLst>
          </p:cNvPr>
          <p:cNvSpPr>
            <a:spLocks noGrp="1"/>
          </p:cNvSpPr>
          <p:nvPr>
            <p:ph sz="half" idx="2"/>
          </p:nvPr>
        </p:nvSpPr>
        <p:spPr>
          <a:xfrm>
            <a:off x="6019800" y="1405979"/>
            <a:ext cx="5181600" cy="1935364"/>
          </a:xfrm>
          <a:ln>
            <a:noFill/>
          </a:ln>
        </p:spPr>
        <p:txBody>
          <a:bodyPr>
            <a:normAutofit fontScale="40000" lnSpcReduction="20000"/>
          </a:bodyPr>
          <a:lstStyle/>
          <a:p>
            <a:r>
              <a:rPr lang="en-US" sz="4500" b="1" dirty="0">
                <a:solidFill>
                  <a:schemeClr val="accent6"/>
                </a:solidFill>
              </a:rPr>
              <a:t>What to do</a:t>
            </a:r>
          </a:p>
          <a:p>
            <a:pPr lvl="1">
              <a:buFont typeface="Arial" panose="020B0604020202020204" pitchFamily="34" charset="0"/>
              <a:buChar char="•"/>
            </a:pPr>
            <a:r>
              <a:rPr lang="en-US" sz="3800" dirty="0">
                <a:solidFill>
                  <a:schemeClr val="bg1"/>
                </a:solidFill>
              </a:rPr>
              <a:t>Alert medical staff right away</a:t>
            </a:r>
          </a:p>
          <a:p>
            <a:pPr lvl="1">
              <a:buFont typeface="Arial" panose="020B0604020202020204" pitchFamily="34" charset="0"/>
              <a:buChar char="•"/>
            </a:pPr>
            <a:r>
              <a:rPr lang="en-US" sz="3800" dirty="0">
                <a:solidFill>
                  <a:schemeClr val="bg1"/>
                </a:solidFill>
              </a:rPr>
              <a:t>Move to a cool space</a:t>
            </a:r>
          </a:p>
          <a:p>
            <a:pPr lvl="1">
              <a:buFont typeface="Arial" panose="020B0604020202020204" pitchFamily="34" charset="0"/>
              <a:buChar char="•"/>
            </a:pPr>
            <a:r>
              <a:rPr lang="en-US" sz="3800" dirty="0">
                <a:solidFill>
                  <a:schemeClr val="bg1"/>
                </a:solidFill>
              </a:rPr>
              <a:t>Important to reduce body temperature quickly</a:t>
            </a:r>
          </a:p>
          <a:p>
            <a:pPr lvl="1">
              <a:buFont typeface="Arial" panose="020B0604020202020204" pitchFamily="34" charset="0"/>
              <a:buChar char="•"/>
            </a:pPr>
            <a:r>
              <a:rPr lang="en-US" sz="3800" dirty="0">
                <a:solidFill>
                  <a:schemeClr val="bg1"/>
                </a:solidFill>
              </a:rPr>
              <a:t>Cold submersion in ice tub best option</a:t>
            </a:r>
          </a:p>
          <a:p>
            <a:pPr lvl="2"/>
            <a:r>
              <a:rPr lang="en-US" sz="3800" dirty="0">
                <a:solidFill>
                  <a:schemeClr val="bg1"/>
                </a:solidFill>
              </a:rPr>
              <a:t>Do not hesitate</a:t>
            </a:r>
          </a:p>
          <a:p>
            <a:pPr lvl="1">
              <a:buFont typeface="Arial" panose="020B0604020202020204" pitchFamily="34" charset="0"/>
              <a:buChar char="•"/>
            </a:pPr>
            <a:r>
              <a:rPr lang="en-US" sz="3800" dirty="0">
                <a:solidFill>
                  <a:schemeClr val="bg1"/>
                </a:solidFill>
              </a:rPr>
              <a:t>Activate the emergency plan if the medical staff are unavailable</a:t>
            </a:r>
          </a:p>
          <a:p>
            <a:pPr marL="457200" lvl="1" indent="0">
              <a:buNone/>
            </a:pPr>
            <a:endParaRPr lang="en-US" sz="3300" dirty="0"/>
          </a:p>
          <a:p>
            <a:pPr lvl="1"/>
            <a:endParaRPr lang="en-US" sz="1400" dirty="0"/>
          </a:p>
        </p:txBody>
      </p:sp>
      <p:sp>
        <p:nvSpPr>
          <p:cNvPr id="7" name="TextBox 6">
            <a:extLst>
              <a:ext uri="{FF2B5EF4-FFF2-40B4-BE49-F238E27FC236}">
                <a16:creationId xmlns:a16="http://schemas.microsoft.com/office/drawing/2014/main" id="{3DB53E71-AD27-DF10-F5AE-957AAC607CF0}"/>
              </a:ext>
            </a:extLst>
          </p:cNvPr>
          <p:cNvSpPr txBox="1"/>
          <p:nvPr/>
        </p:nvSpPr>
        <p:spPr>
          <a:xfrm>
            <a:off x="6019800" y="3350775"/>
            <a:ext cx="5181600" cy="2862322"/>
          </a:xfrm>
          <a:prstGeom prst="rect">
            <a:avLst/>
          </a:prstGeom>
          <a:noFill/>
          <a:ln>
            <a:noFill/>
          </a:ln>
        </p:spPr>
        <p:txBody>
          <a:bodyPr wrap="square" rtlCol="0">
            <a:spAutoFit/>
          </a:bodyPr>
          <a:lstStyle/>
          <a:p>
            <a:pPr marL="285750" indent="-285750">
              <a:buFont typeface="Arial" panose="020B0604020202020204" pitchFamily="34" charset="0"/>
              <a:buChar char="•"/>
            </a:pPr>
            <a:r>
              <a:rPr lang="en-US" b="1" dirty="0">
                <a:solidFill>
                  <a:schemeClr val="accent6"/>
                </a:solidFill>
              </a:rPr>
              <a:t>Prevention</a:t>
            </a:r>
          </a:p>
          <a:p>
            <a:pPr marL="742950" lvl="1" indent="-285750">
              <a:buFont typeface="Arial" panose="020B0604020202020204" pitchFamily="34" charset="0"/>
              <a:buChar char="•"/>
            </a:pPr>
            <a:r>
              <a:rPr lang="en-US" dirty="0">
                <a:solidFill>
                  <a:schemeClr val="bg1"/>
                </a:solidFill>
              </a:rPr>
              <a:t>Having a cold water submersion option available during practices and games</a:t>
            </a:r>
          </a:p>
          <a:p>
            <a:pPr marL="742950" lvl="1" indent="-285750">
              <a:buFont typeface="Arial" panose="020B0604020202020204" pitchFamily="34" charset="0"/>
              <a:buChar char="•"/>
            </a:pPr>
            <a:r>
              <a:rPr lang="en-US" dirty="0">
                <a:solidFill>
                  <a:schemeClr val="bg1"/>
                </a:solidFill>
              </a:rPr>
              <a:t>Creating a heat policy for your institution to determine when it is safe to play outside</a:t>
            </a:r>
          </a:p>
          <a:p>
            <a:pPr marL="1200150" lvl="2" indent="-285750">
              <a:buFont typeface="Arial" panose="020B0604020202020204" pitchFamily="34" charset="0"/>
              <a:buChar char="•"/>
            </a:pPr>
            <a:r>
              <a:rPr lang="en-US" dirty="0" err="1">
                <a:solidFill>
                  <a:schemeClr val="bg1"/>
                </a:solidFill>
              </a:rPr>
              <a:t>WetBulb</a:t>
            </a:r>
            <a:r>
              <a:rPr lang="en-US" dirty="0">
                <a:solidFill>
                  <a:schemeClr val="bg1"/>
                </a:solidFill>
              </a:rPr>
              <a:t> Global Temperature (WBGT) is a common measure used to determine safety</a:t>
            </a:r>
          </a:p>
          <a:p>
            <a:pPr marL="742950" lvl="1" indent="-285750">
              <a:buFont typeface="Arial" panose="020B0604020202020204" pitchFamily="34" charset="0"/>
              <a:buChar char="•"/>
            </a:pPr>
            <a:r>
              <a:rPr lang="en-US" dirty="0">
                <a:solidFill>
                  <a:schemeClr val="bg1"/>
                </a:solidFill>
              </a:rPr>
              <a:t>Know which athletes have had heat illness in the past</a:t>
            </a:r>
            <a:endParaRPr lang="en-US" b="1" dirty="0">
              <a:solidFill>
                <a:schemeClr val="accent6"/>
              </a:solidFill>
            </a:endParaRPr>
          </a:p>
        </p:txBody>
      </p:sp>
    </p:spTree>
    <p:extLst>
      <p:ext uri="{BB962C8B-B14F-4D97-AF65-F5344CB8AC3E}">
        <p14:creationId xmlns:p14="http://schemas.microsoft.com/office/powerpoint/2010/main" val="299401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88C9-3FFF-4A91-9C24-400D3032BC41}"/>
              </a:ext>
            </a:extLst>
          </p:cNvPr>
          <p:cNvSpPr>
            <a:spLocks noGrp="1"/>
          </p:cNvSpPr>
          <p:nvPr>
            <p:ph type="title"/>
          </p:nvPr>
        </p:nvSpPr>
        <p:spPr>
          <a:solidFill>
            <a:schemeClr val="tx1"/>
          </a:solidFill>
        </p:spPr>
        <p:txBody>
          <a:bodyPr>
            <a:normAutofit/>
          </a:bodyPr>
          <a:lstStyle/>
          <a:p>
            <a:r>
              <a:rPr lang="en-US" sz="6000" b="1" dirty="0">
                <a:ln w="12700">
                  <a:solidFill>
                    <a:schemeClr val="tx1"/>
                  </a:solidFill>
                </a:ln>
                <a:solidFill>
                  <a:srgbClr val="0070C0"/>
                </a:solidFill>
              </a:rPr>
              <a:t>Exertional Rhabdomyolysis</a:t>
            </a:r>
          </a:p>
        </p:txBody>
      </p:sp>
      <p:sp>
        <p:nvSpPr>
          <p:cNvPr id="7" name="Content Placeholder 6">
            <a:extLst>
              <a:ext uri="{FF2B5EF4-FFF2-40B4-BE49-F238E27FC236}">
                <a16:creationId xmlns:a16="http://schemas.microsoft.com/office/drawing/2014/main" id="{FB02F800-B3F0-40DA-8AD0-2379E6D97A35}"/>
              </a:ext>
            </a:extLst>
          </p:cNvPr>
          <p:cNvSpPr>
            <a:spLocks noGrp="1"/>
          </p:cNvSpPr>
          <p:nvPr>
            <p:ph sz="half" idx="1"/>
          </p:nvPr>
        </p:nvSpPr>
        <p:spPr/>
        <p:txBody>
          <a:bodyPr>
            <a:normAutofit fontScale="92500" lnSpcReduction="20000"/>
          </a:bodyPr>
          <a:lstStyle/>
          <a:p>
            <a:r>
              <a:rPr lang="en-US" b="1" dirty="0">
                <a:solidFill>
                  <a:schemeClr val="accent6"/>
                </a:solidFill>
              </a:rPr>
              <a:t>Signs and Symptoms</a:t>
            </a:r>
          </a:p>
          <a:p>
            <a:pPr lvl="1"/>
            <a:r>
              <a:rPr lang="en-US" dirty="0">
                <a:solidFill>
                  <a:schemeClr val="bg1"/>
                </a:solidFill>
              </a:rPr>
              <a:t>Muscle weakness</a:t>
            </a:r>
          </a:p>
          <a:p>
            <a:pPr lvl="1"/>
            <a:r>
              <a:rPr lang="en-US" dirty="0">
                <a:solidFill>
                  <a:schemeClr val="bg1"/>
                </a:solidFill>
              </a:rPr>
              <a:t>Low urine output</a:t>
            </a:r>
          </a:p>
          <a:p>
            <a:pPr lvl="1"/>
            <a:r>
              <a:rPr lang="en-US" dirty="0">
                <a:solidFill>
                  <a:schemeClr val="bg1"/>
                </a:solidFill>
              </a:rPr>
              <a:t>Fatigue</a:t>
            </a:r>
          </a:p>
          <a:p>
            <a:pPr lvl="1"/>
            <a:r>
              <a:rPr lang="en-US" dirty="0">
                <a:solidFill>
                  <a:schemeClr val="bg1"/>
                </a:solidFill>
              </a:rPr>
              <a:t>Soreness</a:t>
            </a:r>
          </a:p>
          <a:p>
            <a:pPr lvl="1"/>
            <a:r>
              <a:rPr lang="en-US" dirty="0">
                <a:solidFill>
                  <a:schemeClr val="bg1"/>
                </a:solidFill>
              </a:rPr>
              <a:t>Bruising</a:t>
            </a:r>
          </a:p>
          <a:p>
            <a:pPr lvl="1"/>
            <a:r>
              <a:rPr lang="en-US" dirty="0">
                <a:solidFill>
                  <a:schemeClr val="bg1"/>
                </a:solidFill>
              </a:rPr>
              <a:t>Dark, tea colored urine</a:t>
            </a:r>
          </a:p>
          <a:p>
            <a:pPr lvl="1"/>
            <a:r>
              <a:rPr lang="en-US" dirty="0">
                <a:solidFill>
                  <a:schemeClr val="bg1"/>
                </a:solidFill>
              </a:rPr>
              <a:t>Infrequent urination</a:t>
            </a:r>
          </a:p>
          <a:p>
            <a:pPr lvl="1"/>
            <a:r>
              <a:rPr lang="en-US" dirty="0">
                <a:solidFill>
                  <a:schemeClr val="bg1"/>
                </a:solidFill>
              </a:rPr>
              <a:t>Fever</a:t>
            </a:r>
          </a:p>
          <a:p>
            <a:pPr lvl="1"/>
            <a:r>
              <a:rPr lang="en-US" dirty="0">
                <a:solidFill>
                  <a:schemeClr val="bg1"/>
                </a:solidFill>
              </a:rPr>
              <a:t>Nausea</a:t>
            </a:r>
          </a:p>
          <a:p>
            <a:pPr lvl="1"/>
            <a:r>
              <a:rPr lang="en-US" dirty="0">
                <a:solidFill>
                  <a:schemeClr val="bg1"/>
                </a:solidFill>
              </a:rPr>
              <a:t>Vomiting</a:t>
            </a:r>
          </a:p>
          <a:p>
            <a:pPr lvl="1"/>
            <a:r>
              <a:rPr lang="en-US" dirty="0">
                <a:solidFill>
                  <a:schemeClr val="bg1"/>
                </a:solidFill>
              </a:rPr>
              <a:t>Confusion</a:t>
            </a:r>
          </a:p>
          <a:p>
            <a:pPr lvl="1"/>
            <a:r>
              <a:rPr lang="en-US" dirty="0">
                <a:solidFill>
                  <a:schemeClr val="bg1"/>
                </a:solidFill>
              </a:rPr>
              <a:t>Agitation</a:t>
            </a:r>
          </a:p>
        </p:txBody>
      </p:sp>
      <p:sp>
        <p:nvSpPr>
          <p:cNvPr id="8" name="Content Placeholder 7">
            <a:extLst>
              <a:ext uri="{FF2B5EF4-FFF2-40B4-BE49-F238E27FC236}">
                <a16:creationId xmlns:a16="http://schemas.microsoft.com/office/drawing/2014/main" id="{90B5F70D-014C-45B2-A05F-B4D3370343D1}"/>
              </a:ext>
            </a:extLst>
          </p:cNvPr>
          <p:cNvSpPr>
            <a:spLocks noGrp="1"/>
          </p:cNvSpPr>
          <p:nvPr>
            <p:ph sz="half" idx="2"/>
          </p:nvPr>
        </p:nvSpPr>
        <p:spPr>
          <a:xfrm>
            <a:off x="6197600" y="4008115"/>
            <a:ext cx="5384800" cy="2179315"/>
          </a:xfrm>
        </p:spPr>
        <p:txBody>
          <a:bodyPr>
            <a:normAutofit fontScale="92500" lnSpcReduction="20000"/>
          </a:bodyPr>
          <a:lstStyle/>
          <a:p>
            <a:r>
              <a:rPr lang="en-US" b="1" dirty="0">
                <a:solidFill>
                  <a:schemeClr val="accent6"/>
                </a:solidFill>
              </a:rPr>
              <a:t>What to Do</a:t>
            </a:r>
            <a:endParaRPr lang="en-US" b="1" dirty="0">
              <a:solidFill>
                <a:schemeClr val="tx1">
                  <a:lumMod val="85000"/>
                </a:schemeClr>
              </a:solidFill>
            </a:endParaRPr>
          </a:p>
          <a:p>
            <a:pPr lvl="1"/>
            <a:r>
              <a:rPr lang="en-US" dirty="0">
                <a:solidFill>
                  <a:schemeClr val="bg1"/>
                </a:solidFill>
              </a:rPr>
              <a:t>Remove from activity</a:t>
            </a:r>
          </a:p>
          <a:p>
            <a:pPr lvl="1"/>
            <a:r>
              <a:rPr lang="en-US" dirty="0">
                <a:solidFill>
                  <a:schemeClr val="bg1"/>
                </a:solidFill>
              </a:rPr>
              <a:t>Get fluids into the body</a:t>
            </a:r>
          </a:p>
          <a:p>
            <a:pPr lvl="1"/>
            <a:r>
              <a:rPr lang="en-US" dirty="0">
                <a:solidFill>
                  <a:schemeClr val="bg1"/>
                </a:solidFill>
              </a:rPr>
              <a:t>Activate emergency plan</a:t>
            </a:r>
          </a:p>
          <a:p>
            <a:pPr lvl="1"/>
            <a:r>
              <a:rPr lang="en-US" dirty="0">
                <a:solidFill>
                  <a:schemeClr val="bg1"/>
                </a:solidFill>
              </a:rPr>
              <a:t>Get athlete to hospital</a:t>
            </a:r>
            <a:endParaRPr lang="en-US" dirty="0">
              <a:solidFill>
                <a:schemeClr val="accent6"/>
              </a:solidFill>
            </a:endParaRPr>
          </a:p>
        </p:txBody>
      </p:sp>
      <p:pic>
        <p:nvPicPr>
          <p:cNvPr id="2050" name="Picture 2" descr="Muscular young man sitting at the gym while holding his upper arm. Close-up of the muscle breakdown that damages kidneys.">
            <a:extLst>
              <a:ext uri="{FF2B5EF4-FFF2-40B4-BE49-F238E27FC236}">
                <a16:creationId xmlns:a16="http://schemas.microsoft.com/office/drawing/2014/main" id="{827B62BE-E216-441E-AB41-B8B8EBD90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126" y="1611709"/>
            <a:ext cx="4017126" cy="226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78446"/>
      </p:ext>
    </p:extLst>
  </p:cSld>
  <p:clrMapOvr>
    <a:masterClrMapping/>
  </p:clrMapOvr>
</p:sld>
</file>

<file path=ppt/theme/theme1.xml><?xml version="1.0" encoding="utf-8"?>
<a:theme xmlns:a="http://schemas.openxmlformats.org/drawingml/2006/main" name="Florida Sport Personn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g Sky Confer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ig Sky Confer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ig Sky Confer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ig Sky Conferen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Florida Sport Personnel</Template>
  <TotalTime>25198</TotalTime>
  <Words>1853</Words>
  <Application>Microsoft Office PowerPoint</Application>
  <PresentationFormat>Widescreen</PresentationFormat>
  <Paragraphs>315</Paragraphs>
  <Slides>17</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17</vt:i4>
      </vt:variant>
    </vt:vector>
  </HeadingPairs>
  <TitlesOfParts>
    <vt:vector size="30" baseType="lpstr">
      <vt:lpstr>ＭＳ Ｐゴシック</vt:lpstr>
      <vt:lpstr>ＭＳ Ｐゴシック</vt:lpstr>
      <vt:lpstr>Arial</vt:lpstr>
      <vt:lpstr>Calibri</vt:lpstr>
      <vt:lpstr>Times New Roman</vt:lpstr>
      <vt:lpstr>Verdana</vt:lpstr>
      <vt:lpstr>Florida Sport Personnel</vt:lpstr>
      <vt:lpstr>Big Sky Conference</vt:lpstr>
      <vt:lpstr>1_Big Sky Conference</vt:lpstr>
      <vt:lpstr>2_Big Sky Conference</vt:lpstr>
      <vt:lpstr>3_Big Sky Conference</vt:lpstr>
      <vt:lpstr>1_Office Theme</vt:lpstr>
      <vt:lpstr>5_Office Theme</vt:lpstr>
      <vt:lpstr>PowerPoint Presentation</vt:lpstr>
      <vt:lpstr>NCAA Sports Science Institute Education &amp; Training Recommendations</vt:lpstr>
      <vt:lpstr>Emergency Action Plans - Checklist</vt:lpstr>
      <vt:lpstr>Emergency Action Plans</vt:lpstr>
      <vt:lpstr>Lightning Policy</vt:lpstr>
      <vt:lpstr>Head and Neck Injury</vt:lpstr>
      <vt:lpstr>CARDIAC ARREST</vt:lpstr>
      <vt:lpstr>HEAT ILLNESS</vt:lpstr>
      <vt:lpstr>Exertional Rhabdomyolysis</vt:lpstr>
      <vt:lpstr>Exertional Sickling Event</vt:lpstr>
      <vt:lpstr>Collapsed Athlete</vt:lpstr>
      <vt:lpstr>ASTHMA</vt:lpstr>
      <vt:lpstr>DIABETES</vt:lpstr>
      <vt:lpstr>Anaphylactic Shock</vt:lpstr>
      <vt:lpstr>Mental Health Emergency</vt:lpstr>
      <vt:lpstr>Proper Training  Principles &amp;Periodization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Klock</dc:creator>
  <cp:lastModifiedBy>Jarrett Schweim</cp:lastModifiedBy>
  <cp:revision>134</cp:revision>
  <dcterms:created xsi:type="dcterms:W3CDTF">2019-09-06T13:40:45Z</dcterms:created>
  <dcterms:modified xsi:type="dcterms:W3CDTF">2023-11-16T14:29:18Z</dcterms:modified>
</cp:coreProperties>
</file>